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70" r:id="rId2"/>
    <p:sldId id="272" r:id="rId3"/>
  </p:sldIdLst>
  <p:sldSz cx="10440988" cy="7237413"/>
  <p:notesSz cx="6858000" cy="9144000"/>
  <p:defaultTextStyle>
    <a:defPPr>
      <a:defRPr lang="ru-RU"/>
    </a:defPPr>
    <a:lvl1pPr marL="0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66"/>
    <a:srgbClr val="003399"/>
    <a:srgbClr val="800000"/>
    <a:srgbClr val="990033"/>
    <a:srgbClr val="5C4676"/>
    <a:srgbClr val="663300"/>
    <a:srgbClr val="003300"/>
    <a:srgbClr val="660066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00" y="60"/>
      </p:cViewPr>
      <p:guideLst>
        <p:guide orient="horz" pos="228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2B4CC-23E6-44CC-96D7-7139D7242111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C0F9A-D827-4FD3-A49A-FAD491DE55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84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88198" y="3308351"/>
            <a:ext cx="522049" cy="1143784"/>
          </a:xfrm>
          <a:prstGeom prst="rect">
            <a:avLst/>
          </a:prstGeom>
          <a:noFill/>
        </p:spPr>
        <p:txBody>
          <a:bodyPr wrap="square" lIns="0" tIns="10101" rIns="0" bIns="10101" rtlCol="0" anchor="ctr" anchorCtr="0">
            <a:spAutoFit/>
          </a:bodyPr>
          <a:lstStyle/>
          <a:p>
            <a:r>
              <a:rPr lang="en-US" sz="7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7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7484" y="1286651"/>
            <a:ext cx="8613815" cy="2271744"/>
          </a:xfrm>
        </p:spPr>
        <p:txBody>
          <a:bodyPr>
            <a:noAutofit/>
          </a:bodyPr>
          <a:lstStyle>
            <a:lvl1pPr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6230" y="3562237"/>
            <a:ext cx="7047667" cy="723741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505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0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5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20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5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30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35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40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6230" y="723743"/>
            <a:ext cx="6612626" cy="369912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66" y="643326"/>
            <a:ext cx="2436231" cy="546826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6313" y="723742"/>
            <a:ext cx="5742543" cy="482494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72461" y="4299915"/>
            <a:ext cx="522049" cy="112338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7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7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0494" y="4503456"/>
            <a:ext cx="4263403" cy="771991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50506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013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52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20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253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304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354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405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10247" y="2010393"/>
            <a:ext cx="6891052" cy="2480020"/>
          </a:xfrm>
        </p:spPr>
        <p:txBody>
          <a:bodyPr/>
          <a:lstStyle>
            <a:lvl1pPr marL="0" algn="l" defTabSz="1010138" rtl="0" eaLnBrk="1" latinLnBrk="0" hangingPunct="1">
              <a:spcBef>
                <a:spcPct val="0"/>
              </a:spcBef>
              <a:buNone/>
              <a:defRPr lang="en-US" sz="60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534825" y="694791"/>
            <a:ext cx="3737874" cy="36187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742543" y="694792"/>
            <a:ext cx="3737874" cy="36220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1345" y="698599"/>
            <a:ext cx="3737874" cy="675156"/>
          </a:xfrm>
        </p:spPr>
        <p:txBody>
          <a:bodyPr anchor="ctr">
            <a:noAutofit/>
          </a:bodyPr>
          <a:lstStyle>
            <a:lvl1pPr marL="0" indent="0">
              <a:buNone/>
              <a:defRPr sz="2400" b="0"/>
            </a:lvl1pPr>
            <a:lvl2pPr marL="505069" indent="0">
              <a:buNone/>
              <a:defRPr sz="2200" b="1"/>
            </a:lvl2pPr>
            <a:lvl3pPr marL="1010138" indent="0">
              <a:buNone/>
              <a:defRPr sz="2000" b="1"/>
            </a:lvl3pPr>
            <a:lvl4pPr marL="1515207" indent="0">
              <a:buNone/>
              <a:defRPr sz="1800" b="1"/>
            </a:lvl4pPr>
            <a:lvl5pPr marL="2020275" indent="0">
              <a:buNone/>
              <a:defRPr sz="1800" b="1"/>
            </a:lvl5pPr>
            <a:lvl6pPr marL="2525344" indent="0">
              <a:buNone/>
              <a:defRPr sz="1800" b="1"/>
            </a:lvl6pPr>
            <a:lvl7pPr marL="3030413" indent="0">
              <a:buNone/>
              <a:defRPr sz="1800" b="1"/>
            </a:lvl7pPr>
            <a:lvl8pPr marL="3535482" indent="0">
              <a:buNone/>
              <a:defRPr sz="1800" b="1"/>
            </a:lvl8pPr>
            <a:lvl9pPr marL="40405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825" y="1447483"/>
            <a:ext cx="3741354" cy="2894965"/>
          </a:xfrm>
        </p:spPr>
        <p:txBody>
          <a:bodyPr anchor="t"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2543" y="698599"/>
            <a:ext cx="3737874" cy="675156"/>
          </a:xfrm>
        </p:spPr>
        <p:txBody>
          <a:bodyPr anchor="ctr">
            <a:noAutofit/>
          </a:bodyPr>
          <a:lstStyle>
            <a:lvl1pPr marL="0" indent="0">
              <a:buNone/>
              <a:defRPr sz="2400" b="0"/>
            </a:lvl1pPr>
            <a:lvl2pPr marL="505069" indent="0">
              <a:buNone/>
              <a:defRPr sz="2200" b="1"/>
            </a:lvl2pPr>
            <a:lvl3pPr marL="1010138" indent="0">
              <a:buNone/>
              <a:defRPr sz="2000" b="1"/>
            </a:lvl3pPr>
            <a:lvl4pPr marL="1515207" indent="0">
              <a:buNone/>
              <a:defRPr sz="1800" b="1"/>
            </a:lvl4pPr>
            <a:lvl5pPr marL="2020275" indent="0">
              <a:buNone/>
              <a:defRPr sz="1800" b="1"/>
            </a:lvl5pPr>
            <a:lvl6pPr marL="2525344" indent="0">
              <a:buNone/>
              <a:defRPr sz="1800" b="1"/>
            </a:lvl6pPr>
            <a:lvl7pPr marL="3030413" indent="0">
              <a:buNone/>
              <a:defRPr sz="1800" b="1"/>
            </a:lvl7pPr>
            <a:lvl8pPr marL="3535482" indent="0">
              <a:buNone/>
              <a:defRPr sz="1800" b="1"/>
            </a:lvl8pPr>
            <a:lvl9pPr marL="40405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42543" y="1447483"/>
            <a:ext cx="3737874" cy="2894965"/>
          </a:xfrm>
        </p:spPr>
        <p:txBody>
          <a:bodyPr anchor="t"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06514" y="548971"/>
            <a:ext cx="522049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58317" y="548971"/>
            <a:ext cx="522049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84776" y="1872766"/>
            <a:ext cx="522049" cy="135421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7091" y="723742"/>
            <a:ext cx="4959469" cy="3618707"/>
          </a:xfrm>
        </p:spPr>
        <p:txBody>
          <a:bodyPr anchor="ctr"/>
          <a:lstStyle>
            <a:lvl1pPr>
              <a:defRPr sz="27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25617" y="723742"/>
            <a:ext cx="2958280" cy="361870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505069" indent="0">
              <a:buNone/>
              <a:defRPr sz="1300"/>
            </a:lvl2pPr>
            <a:lvl3pPr marL="1010138" indent="0">
              <a:buNone/>
              <a:defRPr sz="1100"/>
            </a:lvl3pPr>
            <a:lvl4pPr marL="1515207" indent="0">
              <a:buNone/>
              <a:defRPr sz="1000"/>
            </a:lvl4pPr>
            <a:lvl5pPr marL="2020275" indent="0">
              <a:buNone/>
              <a:defRPr sz="1000"/>
            </a:lvl5pPr>
            <a:lvl6pPr marL="2525344" indent="0">
              <a:buNone/>
              <a:defRPr sz="1000"/>
            </a:lvl6pPr>
            <a:lvl7pPr marL="3030413" indent="0">
              <a:buNone/>
              <a:defRPr sz="1000"/>
            </a:lvl7pPr>
            <a:lvl8pPr marL="3535482" indent="0">
              <a:buNone/>
              <a:defRPr sz="1000"/>
            </a:lvl8pPr>
            <a:lvl9pPr marL="40405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2132" y="646677"/>
            <a:ext cx="7656725" cy="268789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500"/>
            </a:lvl1pPr>
            <a:lvl2pPr marL="505069" indent="0">
              <a:buNone/>
              <a:defRPr sz="3100"/>
            </a:lvl2pPr>
            <a:lvl3pPr marL="1010138" indent="0">
              <a:buNone/>
              <a:defRPr sz="2700"/>
            </a:lvl3pPr>
            <a:lvl4pPr marL="1515207" indent="0">
              <a:buNone/>
              <a:defRPr sz="2200"/>
            </a:lvl4pPr>
            <a:lvl5pPr marL="2020275" indent="0">
              <a:buNone/>
              <a:defRPr sz="2200"/>
            </a:lvl5pPr>
            <a:lvl6pPr marL="2525344" indent="0">
              <a:buNone/>
              <a:defRPr sz="2200"/>
            </a:lvl6pPr>
            <a:lvl7pPr marL="3030413" indent="0">
              <a:buNone/>
              <a:defRPr sz="2200"/>
            </a:lvl7pPr>
            <a:lvl8pPr marL="3535482" indent="0">
              <a:buNone/>
              <a:defRPr sz="2200"/>
            </a:lvl8pPr>
            <a:lvl9pPr marL="4040551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297" y="3644084"/>
            <a:ext cx="5742543" cy="760682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505069" indent="0">
              <a:buNone/>
              <a:defRPr sz="1300"/>
            </a:lvl2pPr>
            <a:lvl3pPr marL="1010138" indent="0">
              <a:buNone/>
              <a:defRPr sz="1100"/>
            </a:lvl3pPr>
            <a:lvl4pPr marL="1515207" indent="0">
              <a:buNone/>
              <a:defRPr sz="1000"/>
            </a:lvl4pPr>
            <a:lvl5pPr marL="2020275" indent="0">
              <a:buNone/>
              <a:defRPr sz="1000"/>
            </a:lvl5pPr>
            <a:lvl6pPr marL="2525344" indent="0">
              <a:buNone/>
              <a:defRPr sz="1000"/>
            </a:lvl6pPr>
            <a:lvl7pPr marL="3030413" indent="0">
              <a:buNone/>
              <a:defRPr sz="1000"/>
            </a:lvl7pPr>
            <a:lvl8pPr marL="3535482" indent="0">
              <a:buNone/>
              <a:defRPr sz="1000"/>
            </a:lvl8pPr>
            <a:lvl9pPr marL="40405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80783" y="3515775"/>
            <a:ext cx="522049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0440988" cy="7237413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014" tIns="50507" rIns="101014" bIns="50507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567999" y="1095891"/>
            <a:ext cx="8267632" cy="6022721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014" tIns="50507" rIns="101014" bIns="50507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73521" y="1036560"/>
            <a:ext cx="5844883" cy="511596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014" tIns="50507" rIns="101014" bIns="50507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742901" y="123319"/>
            <a:ext cx="7398397" cy="501781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014" tIns="50507" rIns="101014" bIns="5050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7484" y="5146605"/>
            <a:ext cx="8613815" cy="964988"/>
          </a:xfrm>
          <a:prstGeom prst="rect">
            <a:avLst/>
          </a:prstGeom>
        </p:spPr>
        <p:txBody>
          <a:bodyPr vert="horz" lIns="101014" tIns="50507" rIns="101014" bIns="50507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6230" y="723743"/>
            <a:ext cx="6960659" cy="3859953"/>
          </a:xfrm>
          <a:prstGeom prst="rect">
            <a:avLst/>
          </a:prstGeom>
        </p:spPr>
        <p:txBody>
          <a:bodyPr vert="horz" lIns="101014" tIns="50507" rIns="101014" bIns="50507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47667" y="6495244"/>
            <a:ext cx="2436231" cy="385325"/>
          </a:xfrm>
          <a:prstGeom prst="rect">
            <a:avLst/>
          </a:prstGeom>
        </p:spPr>
        <p:txBody>
          <a:bodyPr vert="horz" lIns="101014" tIns="50507" rIns="101014" bIns="50507" rtlCol="0" anchor="t"/>
          <a:lstStyle>
            <a:lvl1pPr algn="r">
              <a:defRPr sz="12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CD43630-9D70-431D-9071-428FD16AFD6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9689" y="6495244"/>
            <a:ext cx="5220494" cy="385325"/>
          </a:xfrm>
          <a:prstGeom prst="rect">
            <a:avLst/>
          </a:prstGeom>
        </p:spPr>
        <p:txBody>
          <a:bodyPr vert="horz" lIns="101014" tIns="50507" rIns="101014" bIns="50507" rtlCol="0" anchor="t"/>
          <a:lstStyle>
            <a:lvl1pPr algn="l">
              <a:defRPr sz="12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9689" y="6165204"/>
            <a:ext cx="2436231" cy="321663"/>
          </a:xfrm>
          <a:prstGeom prst="rect">
            <a:avLst/>
          </a:prstGeom>
        </p:spPr>
        <p:txBody>
          <a:bodyPr vert="horz" lIns="101014" tIns="50507" rIns="101014" bIns="10101" rtlCol="0" anchor="b"/>
          <a:lstStyle>
            <a:lvl1pPr algn="l">
              <a:defRPr sz="18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5370B59-FF74-49A4-B321-AA3253022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0138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3041" indent="-282839" algn="l" defTabSz="1010138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07096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11151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515207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818248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171796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5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474837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5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777879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5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3131427" indent="-282839" algn="l" defTabSz="1010138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5069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0138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5207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20275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5344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0413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35482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40551" algn="l" defTabSz="101013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199944"/>
              </p:ext>
            </p:extLst>
          </p:nvPr>
        </p:nvGraphicFramePr>
        <p:xfrm>
          <a:off x="-1" y="0"/>
          <a:ext cx="10440990" cy="963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0330"/>
                <a:gridCol w="3480330"/>
                <a:gridCol w="3480330"/>
              </a:tblGrid>
              <a:tr h="7237413">
                <a:tc>
                  <a:txBody>
                    <a:bodyPr/>
                    <a:lstStyle/>
                    <a:p>
                      <a:pPr marL="0" marR="0" indent="0" algn="ctr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Зависимость </a:t>
                      </a:r>
                      <a:r>
                        <a:rPr lang="en-US" sz="2000" b="1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XXI</a:t>
                      </a:r>
                      <a:r>
                        <a:rPr lang="en-US" sz="2000" b="1" baseline="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века </a:t>
                      </a:r>
                      <a:br>
                        <a:rPr lang="ru-RU" sz="2000" b="1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или как отучить</a:t>
                      </a:r>
                      <a:endParaRPr lang="en-US" sz="2000" b="1" dirty="0" smtClean="0">
                        <a:solidFill>
                          <a:srgbClr val="0066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ребенка от </a:t>
                      </a:r>
                      <a:r>
                        <a:rPr lang="ru-RU" sz="2000" b="1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гаджетов</a:t>
                      </a:r>
                      <a:endParaRPr lang="ru-RU" sz="2000" dirty="0" smtClean="0">
                        <a:solidFill>
                          <a:srgbClr val="0066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преодолеть цифровую зависимость и оторвать ребенка от планшета?</a:t>
                      </a:r>
                      <a:endParaRPr lang="en-US" sz="1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Наша дочь постоянно сидит в интернете, смотрит свои мультфильмы,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ролики в </a:t>
                      </a:r>
                      <a:r>
                        <a:rPr lang="ru-RU" sz="12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ютубе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устали   бороться. Что делать?</a:t>
                      </a: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400" b="1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Именно эти вопросы мы слышим чаще всего...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Как отучить ребенка от смартфон? Можно ли наказать ребёнка, забрав телефон? Этим вопросом задаются многие родители и сегодня мы их обсудим.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Современных детей часто называют поколением –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lang="ru-RU" sz="12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 первое поколение, выросшее в эпоху </a:t>
                      </a:r>
                      <a:r>
                        <a:rPr lang="ru-RU" sz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гаджетов</a:t>
                      </a:r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не знающее жизни без них.</a:t>
                      </a:r>
                    </a:p>
                    <a:p>
                      <a:endParaRPr lang="ru-RU" sz="12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Дети не готовы подолгу концентрироваться на чём-либо. Информация должна быть наглядной – смайлики, картинки, короткие видео. Вроде бы не всё так страшно. </a:t>
                      </a:r>
                      <a:endParaRPr lang="ru-RU" sz="1200" b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600" b="1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99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u="sng" dirty="0" smtClean="0">
                          <a:solidFill>
                            <a:srgbClr val="003F3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ТАК ЧЕМ ЖЕ ОПАСНА</a:t>
                      </a:r>
                      <a:r>
                        <a:rPr lang="ru-RU" sz="1400" b="1" u="sng" baseline="0" dirty="0" smtClean="0">
                          <a:solidFill>
                            <a:srgbClr val="003F3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sng" dirty="0" smtClean="0">
                          <a:solidFill>
                            <a:srgbClr val="003F3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ЗАВИСИМОСТЬ РЕБЁНКА ОТ ГАДЖЕТОВ</a:t>
                      </a:r>
                    </a:p>
                    <a:p>
                      <a:pPr marL="342900" indent="-342900" algn="ctr">
                        <a:buNone/>
                      </a:pPr>
                      <a:endParaRPr lang="ru-RU" sz="1400" b="1" u="sng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buNone/>
                      </a:pPr>
                      <a:r>
                        <a:rPr lang="ru-RU" sz="1600" b="1" i="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ndalus" pitchFamily="18" charset="-78"/>
                        </a:rPr>
                        <a:t>1</a:t>
                      </a:r>
                      <a:r>
                        <a:rPr lang="ru-RU" sz="1600" b="1" i="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 Опасность для здоровья</a:t>
                      </a:r>
                    </a:p>
                    <a:p>
                      <a:pPr marL="342900" marR="0" indent="-342900" algn="l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 Социально- психологическая опасность</a:t>
                      </a:r>
                      <a:endParaRPr lang="ru-RU" sz="1600" b="1" u="sng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ctr">
                        <a:buNone/>
                      </a:pPr>
                      <a:endParaRPr lang="ru-RU" sz="1400" b="1" u="sng" dirty="0" smtClean="0">
                        <a:solidFill>
                          <a:srgbClr val="003F3E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Работа </a:t>
                      </a:r>
                      <a:r>
                        <a:rPr lang="ru-RU" sz="1400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гаджетов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меняет работу мозга и сам мозг. При постоянном взаимодействии с </a:t>
                      </a:r>
                      <a:r>
                        <a:rPr lang="ru-RU" sz="1400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гаджетами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происходит </a:t>
                      </a:r>
                      <a:r>
                        <a:rPr lang="ru-RU" sz="1400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рассосредоточенность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внимания, снижается объём памяти, так как отпадает необходимость удерживать в голове объёмы информации. Постоянное использование </a:t>
                      </a:r>
                      <a:r>
                        <a:rPr lang="ru-RU" sz="1400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гаджетов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снижает качество и общую продолжительность сна.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marR="0" lvl="0" indent="-342900" algn="just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  </a:t>
                      </a:r>
                      <a:r>
                        <a:rPr lang="ru-RU" sz="1400" baseline="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сети вы не можете защитить своего ребёнка от нежелательных контактов, не можете проконтролировать получаемую им информацию. Ребенок может подвергаться воздействию не желательного </a:t>
                      </a:r>
                      <a:r>
                        <a:rPr lang="ru-RU" sz="1400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контента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даже если он не желал его просмотра. Агрессивная реклама, рассылки, навязывание </a:t>
                      </a:r>
                      <a:r>
                        <a:rPr lang="ru-RU" sz="1400" dirty="0" err="1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контента</a:t>
                      </a:r>
                      <a:r>
                        <a:rPr lang="ru-RU" sz="1400" dirty="0" smtClean="0">
                          <a:solidFill>
                            <a:srgbClr val="0066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 может привести к просмотру видео, фото или получению иной информации нежелательного содержания. </a:t>
                      </a:r>
                    </a:p>
                    <a:p>
                      <a:pPr marL="342900" indent="-342900" algn="ctr">
                        <a:buNone/>
                      </a:pP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990033"/>
                          </a:solidFill>
                        </a:rPr>
                        <a:t>Отучить ребенка от </a:t>
                      </a:r>
                      <a:r>
                        <a:rPr lang="ru-RU" sz="1400" b="1" dirty="0" err="1" smtClean="0">
                          <a:solidFill>
                            <a:srgbClr val="990033"/>
                          </a:solidFill>
                        </a:rPr>
                        <a:t>гаджета</a:t>
                      </a:r>
                      <a:r>
                        <a:rPr lang="ru-RU" sz="1400" b="1" dirty="0" smtClean="0">
                          <a:solidFill>
                            <a:srgbClr val="990033"/>
                          </a:solidFill>
                        </a:rPr>
                        <a:t>: ошибки родителей</a:t>
                      </a:r>
                    </a:p>
                    <a:p>
                      <a:pPr marL="0" marR="0" indent="0" algn="just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6666"/>
                          </a:solidFill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Первое действие, которое зачастую предпринимают родители для минимизации зависимости от </a:t>
                      </a:r>
                      <a:r>
                        <a:rPr lang="ru-RU" sz="1200" dirty="0" err="1" smtClean="0">
                          <a:solidFill>
                            <a:srgbClr val="003399"/>
                          </a:solidFill>
                        </a:rPr>
                        <a:t>гаджетов</a:t>
                      </a: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 – это запрет на взаимодействия с ними,</a:t>
                      </a:r>
                      <a:r>
                        <a:rPr lang="ru-RU" sz="1200" baseline="0" dirty="0" smtClean="0">
                          <a:solidFill>
                            <a:srgbClr val="003399"/>
                          </a:solidFill>
                        </a:rPr>
                        <a:t> не предлагая ребенку никакой альтернатив.</a:t>
                      </a: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 При этом сами продолжают их активное использование.</a:t>
                      </a:r>
                      <a:r>
                        <a:rPr lang="ru-RU" sz="1200" baseline="0" dirty="0" smtClean="0">
                          <a:solidFill>
                            <a:srgbClr val="003399"/>
                          </a:solidFill>
                        </a:rPr>
                        <a:t> </a:t>
                      </a:r>
                      <a:r>
                        <a:rPr lang="ru-RU" sz="1000" dirty="0" smtClean="0">
                          <a:solidFill>
                            <a:srgbClr val="003399"/>
                          </a:solidFill>
                        </a:rPr>
                        <a:t>Родители не понимают, что многие дети научились пользоваться смартфонами раньше, чем научились ходить и говорить, и для них </a:t>
                      </a:r>
                      <a:r>
                        <a:rPr lang="ru-RU" sz="1000" dirty="0" err="1" smtClean="0">
                          <a:solidFill>
                            <a:srgbClr val="003399"/>
                          </a:solidFill>
                        </a:rPr>
                        <a:t>гаджет</a:t>
                      </a:r>
                      <a:r>
                        <a:rPr lang="ru-RU" sz="1000" dirty="0" smtClean="0">
                          <a:solidFill>
                            <a:srgbClr val="003399"/>
                          </a:solidFill>
                        </a:rPr>
                        <a:t> – такая же часть мира, как для их родителей, например, телевидение, радио или книги. </a:t>
                      </a:r>
                    </a:p>
                    <a:p>
                      <a:pPr marL="0" marR="0" indent="0" algn="just" defTabSz="1010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</a:rPr>
                        <a:t>Так все-таки, возможно ли избежать  зависимости ребенка от </a:t>
                      </a:r>
                      <a:r>
                        <a:rPr lang="ru-RU" sz="1400" b="1" dirty="0" err="1" smtClean="0">
                          <a:solidFill>
                            <a:srgbClr val="000066"/>
                          </a:solidFill>
                        </a:rPr>
                        <a:t>гаджетов</a:t>
                      </a:r>
                      <a:r>
                        <a:rPr lang="ru-RU" sz="1400" b="1" baseline="0" dirty="0" smtClean="0">
                          <a:solidFill>
                            <a:srgbClr val="000066"/>
                          </a:solidFill>
                        </a:rPr>
                        <a:t> и как ?.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</a:rPr>
                        <a:t>..</a:t>
                      </a:r>
                      <a:endParaRPr lang="ru-RU" sz="1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Ответ, на мой взгляд, очевиден – избежать 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гаджетов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невозможно. А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вот минимизировать возникновение зависимости – можно. </a:t>
                      </a:r>
                    </a:p>
                    <a:p>
                      <a:pPr lvl="0" algn="just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Дети болезненно отреагируют на запрет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гаджета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 но на аргументированное ограничение времени использования могут пойти весьма спокойно.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Предложите ребёнку обучающие игры, развивающие мультфильмы и передачи</a:t>
                      </a:r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lang="ru-RU" sz="1200" b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457200" algn="just"/>
                      <a:endParaRPr lang="ru-RU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rgbClr val="0070C0"/>
                          </a:solidFill>
                        </a:rPr>
                        <a:t>Памятка для родителей</a:t>
                      </a:r>
                      <a:endParaRPr lang="ru-RU" sz="1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609850" y="3263970"/>
            <a:ext cx="52197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9" name="Picture 10" descr="https://mir-s3-cdn-cf.behance.net/project_modules/1400_opt_1/8f320a41858681.57b6f856672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48462" y="1618442"/>
            <a:ext cx="2269819" cy="2464375"/>
          </a:xfrm>
          <a:prstGeom prst="rect">
            <a:avLst/>
          </a:prstGeom>
          <a:noFill/>
        </p:spPr>
      </p:pic>
      <p:pic>
        <p:nvPicPr>
          <p:cNvPr id="23" name="Picture 2" descr="https://mir-s3-cdn-cf.behance.net/project_modules/fs/baeab958815203.5a0aaefe3883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2196" y="189682"/>
            <a:ext cx="2720164" cy="145075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0"/>
          <a:ext cx="10440990" cy="920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0330"/>
                <a:gridCol w="3480330"/>
                <a:gridCol w="3480330"/>
              </a:tblGrid>
              <a:tr h="72374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ПАМЯТКА ДЛЯ РОДИТЕЛЕЙ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Определите допустимое время, проводимое ребенком за цифровыми устройствами</a:t>
                      </a:r>
                      <a:endParaRPr lang="ru-RU" sz="1600" dirty="0" smtClean="0">
                        <a:solidFill>
                          <a:srgbClr val="0033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 запрещайте - предлагайте другие варианты</a:t>
                      </a:r>
                      <a:endParaRPr lang="ru-RU" sz="1600" dirty="0" smtClean="0">
                        <a:solidFill>
                          <a:srgbClr val="0033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Будьте примером</a:t>
                      </a:r>
                      <a:endParaRPr lang="ru-RU" sz="1600" dirty="0" smtClean="0">
                        <a:solidFill>
                          <a:srgbClr val="0033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Будьте посредником и проводником в общении ребенка с цифровым миром (</a:t>
                      </a:r>
                      <a:r>
                        <a:rPr lang="ru-RU" sz="1600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детско-родительский контроль)</a:t>
                      </a:r>
                      <a:r>
                        <a:rPr lang="ru-RU" sz="1600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lang="ru-RU" sz="1600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бращайте внимание на качество материала, которым интересуется ребенок</a:t>
                      </a:r>
                      <a:r>
                        <a:rPr lang="ru-RU" sz="1600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lang="ru-RU" sz="1600" dirty="0" smtClean="0">
                          <a:solidFill>
                            <a:srgbClr val="00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Обозначьте зоны, которые будут свободны от интернета и цифровых устройств</a:t>
                      </a:r>
                      <a:endParaRPr lang="ru-RU" sz="1600" dirty="0" smtClean="0">
                        <a:solidFill>
                          <a:srgbClr val="0033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Проводите свободное время совместно с ребенком, общайтесь и интересуйтесь его прошлым, настоящим и планами на будущее.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800000"/>
                          </a:solidFill>
                        </a:rPr>
                        <a:t>Совет родителям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0099"/>
                          </a:solidFill>
                        </a:rPr>
                        <a:t>АЛЬТЕРНАТИВНЫЕ ЗАНЯТИЯ ГАДЖЕТАМ: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НАСТОЛЬНЫЕ ИГРЫ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 </a:t>
                      </a:r>
                    </a:p>
                    <a:p>
                      <a:pPr algn="just"/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Да, да!!! Но только с увлечёнными игроками, которые заменят общение в </a:t>
                      </a:r>
                      <a:r>
                        <a:rPr lang="ru-RU" sz="1200" dirty="0" err="1" smtClean="0">
                          <a:solidFill>
                            <a:srgbClr val="003399"/>
                          </a:solidFill>
                        </a:rPr>
                        <a:t>он-лайне</a:t>
                      </a: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.</a:t>
                      </a:r>
                      <a:endParaRPr lang="ru-RU" sz="1200" dirty="0" smtClean="0"/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КОНСТРУКТОРЫ.</a:t>
                      </a:r>
                      <a:r>
                        <a:rPr lang="ru-RU" sz="1400" dirty="0" smtClean="0">
                          <a:solidFill>
                            <a:srgbClr val="003F3E"/>
                          </a:solidFill>
                        </a:rPr>
                        <a:t> 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Существует множество конструкторов: от наборов робототехники и моделирования </a:t>
                      </a:r>
                      <a:r>
                        <a:rPr lang="ru-RU" sz="1200" dirty="0" err="1" smtClean="0">
                          <a:solidFill>
                            <a:srgbClr val="003399"/>
                          </a:solidFill>
                        </a:rPr>
                        <a:t>дронов</a:t>
                      </a: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 до деревянных конструкторов, моделирующих механизмы.</a:t>
                      </a: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        НАБОРЫ  ДЛЯ ТВОРЧЕСТВА</a:t>
                      </a:r>
                      <a:r>
                        <a:rPr lang="ru-RU" sz="1400" dirty="0" smtClean="0"/>
                        <a:t>. </a:t>
                      </a:r>
                    </a:p>
                    <a:p>
                      <a:pPr algn="just"/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Все дети любят творить и делать что-то руками, а особенно, если это потом радует их родителей. Станьте творцами и ценителями прекрасного вместе с ребёнком</a:t>
                      </a:r>
                      <a:endParaRPr lang="ru-RU" sz="1400" dirty="0" smtClean="0">
                        <a:solidFill>
                          <a:srgbClr val="003399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Наборы для постройки </a:t>
                      </a:r>
                      <a:r>
                        <a:rPr lang="ru-RU" sz="1200" dirty="0" smtClean="0">
                          <a:solidFill>
                            <a:srgbClr val="003399"/>
                          </a:solidFill>
                        </a:rPr>
                        <a:t>домов, печей, замков и пр. – из кирпичей и брёвнышек. Развивают мелкую моторику и воображение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3F3E"/>
                          </a:solidFill>
                        </a:rPr>
                        <a:t>Подводя краткий итог: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6666"/>
                          </a:solidFill>
                        </a:rPr>
                        <a:t>ГАДЖЕТЫ – НЕ ВРАГИ, ГАДЖЕТЫ – НЕ ДРУЗЬЯ</a:t>
                      </a:r>
                    </a:p>
                    <a:p>
                      <a:pPr algn="just"/>
                      <a:r>
                        <a:rPr lang="ru-RU" sz="1200" dirty="0" smtClean="0">
                          <a:solidFill>
                            <a:srgbClr val="003F3E"/>
                          </a:solidFill>
                        </a:rPr>
                        <a:t>Они – часть мира ваших детей. Примите их и обратите себе на пользу. Станьте другом и собеседником своему ребёнку, и вы увидите, что общение с </a:t>
                      </a:r>
                      <a:r>
                        <a:rPr lang="ru-RU" sz="1200" dirty="0" err="1" smtClean="0">
                          <a:solidFill>
                            <a:srgbClr val="003F3E"/>
                          </a:solidFill>
                        </a:rPr>
                        <a:t>гаджетом</a:t>
                      </a:r>
                      <a:r>
                        <a:rPr lang="ru-RU" sz="1200" dirty="0" smtClean="0">
                          <a:solidFill>
                            <a:srgbClr val="003F3E"/>
                          </a:solidFill>
                        </a:rPr>
                        <a:t> станет меньше. Дети поколения Z по-другому воспринимают информацию. Научитесь говорить с ними на одном языке, и проблемы с зависимостью от </a:t>
                      </a:r>
                      <a:r>
                        <a:rPr lang="ru-RU" sz="1200" dirty="0" err="1" smtClean="0">
                          <a:solidFill>
                            <a:srgbClr val="003F3E"/>
                          </a:solidFill>
                        </a:rPr>
                        <a:t>гаджетов</a:t>
                      </a:r>
                      <a:r>
                        <a:rPr lang="ru-RU" sz="1200" dirty="0" smtClean="0">
                          <a:solidFill>
                            <a:srgbClr val="003F3E"/>
                          </a:solidFill>
                        </a:rPr>
                        <a:t> существенно снизятся или исчезнут совсем.</a:t>
                      </a:r>
                    </a:p>
                    <a:p>
                      <a:pPr algn="just"/>
                      <a:r>
                        <a:rPr lang="ru-RU" sz="1200" dirty="0" smtClean="0">
                          <a:solidFill>
                            <a:srgbClr val="003F3E"/>
                          </a:solidFill>
                        </a:rPr>
                        <a:t>Подготовила педагог-психолог Аверьянова И.Г.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endParaRPr lang="ru-RU" sz="14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006444" y="3047202"/>
            <a:ext cx="34345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all" dirty="0" smtClean="0">
                <a:ln w="0">
                  <a:solidFill>
                    <a:srgbClr val="0000CC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Детский сад № </a:t>
            </a:r>
            <a:r>
              <a:rPr lang="ru-RU" sz="5400" b="1" i="1" cap="all" dirty="0" smtClean="0">
                <a:ln w="0">
                  <a:solidFill>
                    <a:srgbClr val="0000CC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96</a:t>
            </a:r>
            <a:endParaRPr lang="ru-RU" sz="5400" b="1" i="1" cap="all" spc="0" dirty="0">
              <a:ln w="0">
                <a:solidFill>
                  <a:srgbClr val="0000CC"/>
                </a:solidFill>
              </a:ln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35006" y="189682"/>
            <a:ext cx="350598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spc="0" dirty="0" smtClean="0">
                <a:ln w="0">
                  <a:solidFill>
                    <a:srgbClr val="000099"/>
                  </a:solidFill>
                </a:ln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Открытое акционерное общество</a:t>
            </a:r>
          </a:p>
          <a:p>
            <a:pPr algn="ctr"/>
            <a:r>
              <a:rPr lang="ru-RU" sz="1200" b="1" cap="all" dirty="0" smtClean="0">
                <a:ln w="0">
                  <a:solidFill>
                    <a:srgbClr val="000099"/>
                  </a:solidFill>
                </a:ln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«Российские железные дороги»</a:t>
            </a:r>
            <a:endParaRPr lang="ru-RU" sz="1200" b="1" cap="all" spc="0" dirty="0">
              <a:ln w="0">
                <a:solidFill>
                  <a:srgbClr val="000099"/>
                </a:solidFill>
              </a:ln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63634" y="1904194"/>
            <a:ext cx="225965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all" spc="0" dirty="0" smtClean="0">
                <a:ln w="0">
                  <a:solidFill>
                    <a:srgbClr val="0000CC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частное </a:t>
            </a:r>
          </a:p>
          <a:p>
            <a:pPr algn="ctr"/>
            <a:r>
              <a:rPr lang="ru-RU" sz="1600" b="1" cap="all" dirty="0" smtClean="0">
                <a:ln w="0">
                  <a:solidFill>
                    <a:srgbClr val="0000CC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Дошкольное </a:t>
            </a:r>
          </a:p>
          <a:p>
            <a:pPr algn="ctr"/>
            <a:r>
              <a:rPr lang="ru-RU" sz="1600" b="1" cap="all" dirty="0" smtClean="0">
                <a:ln w="0">
                  <a:solidFill>
                    <a:srgbClr val="0000CC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образовательное</a:t>
            </a:r>
          </a:p>
          <a:p>
            <a:pPr algn="ctr"/>
            <a:r>
              <a:rPr lang="ru-RU" sz="1600" b="1" cap="all" spc="0" dirty="0" smtClean="0">
                <a:ln w="0">
                  <a:solidFill>
                    <a:srgbClr val="0000CC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учреждение</a:t>
            </a:r>
            <a:endParaRPr lang="ru-RU" sz="1600" b="1" cap="all" spc="0" dirty="0">
              <a:ln w="0">
                <a:solidFill>
                  <a:srgbClr val="0000CC"/>
                </a:solidFill>
              </a:ln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2" descr="img05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lum bright="12000"/>
          </a:blip>
          <a:srcRect/>
          <a:stretch>
            <a:fillRect/>
          </a:stretch>
        </p:blipFill>
        <p:spPr bwMode="auto">
          <a:xfrm>
            <a:off x="7935138" y="975500"/>
            <a:ext cx="1281109" cy="81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Documents and Settings\Admin\Рабочий стол\рисунки\Рисунок2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6576" y="4475962"/>
            <a:ext cx="1816100" cy="2414587"/>
          </a:xfrm>
          <a:prstGeom prst="rect">
            <a:avLst/>
          </a:prstGeom>
          <a:noFill/>
        </p:spPr>
      </p:pic>
      <p:pic>
        <p:nvPicPr>
          <p:cNvPr id="17" name="Picture 8" descr="http://lte-radio.ru/wp-content/uploads/2020/07/smart.jpg"/>
          <p:cNvPicPr>
            <a:picLocks noChangeAspect="1" noChangeArrowheads="1"/>
          </p:cNvPicPr>
          <p:nvPr/>
        </p:nvPicPr>
        <p:blipFill>
          <a:blip r:embed="rId5"/>
          <a:srcRect l="12621" t="19891" r="9251" b="20702"/>
          <a:stretch>
            <a:fillRect/>
          </a:stretch>
        </p:blipFill>
        <p:spPr bwMode="auto">
          <a:xfrm>
            <a:off x="434148" y="5690408"/>
            <a:ext cx="2395133" cy="1823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2861</TotalTime>
  <Words>155</Words>
  <Application>Microsoft Office PowerPoint</Application>
  <PresentationFormat>Произвольный</PresentationFormat>
  <Paragraphs>96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Andalus</vt:lpstr>
      <vt:lpstr>Calibri</vt:lpstr>
      <vt:lpstr>Monotype Corsiva</vt:lpstr>
      <vt:lpstr>Palatino Linotype</vt:lpstr>
      <vt:lpstr>Times New Roman</vt:lpstr>
      <vt:lpstr>Wingdings</vt:lpstr>
      <vt:lpstr>Базовая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Irina</cp:lastModifiedBy>
  <cp:revision>278</cp:revision>
  <cp:lastPrinted>2012-01-26T11:46:00Z</cp:lastPrinted>
  <dcterms:created xsi:type="dcterms:W3CDTF">2011-08-09T06:01:57Z</dcterms:created>
  <dcterms:modified xsi:type="dcterms:W3CDTF">2022-03-25T15:30:06Z</dcterms:modified>
</cp:coreProperties>
</file>