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1.jpg" ContentType="image/jpeg"/>
  <Override PartName="/ppt/media/image12.jpg" ContentType="image/jpeg"/>
  <Override PartName="/ppt/media/image13.jpg" ContentType="image/jpeg"/>
  <Override PartName="/ppt/media/image24.jpg" ContentType="image/jpeg"/>
  <Override PartName="/ppt/media/image3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9" r:id="rId2"/>
    <p:sldId id="272" r:id="rId3"/>
    <p:sldId id="257" r:id="rId4"/>
    <p:sldId id="263" r:id="rId5"/>
    <p:sldId id="265" r:id="rId6"/>
    <p:sldId id="262" r:id="rId7"/>
    <p:sldId id="261" r:id="rId8"/>
    <p:sldId id="271" r:id="rId9"/>
    <p:sldId id="260" r:id="rId10"/>
    <p:sldId id="258" r:id="rId11"/>
    <p:sldId id="264" r:id="rId12"/>
    <p:sldId id="268" r:id="rId13"/>
    <p:sldId id="266" r:id="rId14"/>
    <p:sldId id="267" r:id="rId15"/>
    <p:sldId id="269" r:id="rId16"/>
    <p:sldId id="270" r:id="rId17"/>
    <p:sldId id="256" r:id="rId18"/>
    <p:sldId id="277" r:id="rId19"/>
    <p:sldId id="273" r:id="rId20"/>
    <p:sldId id="278" r:id="rId21"/>
    <p:sldId id="275" r:id="rId22"/>
    <p:sldId id="274" r:id="rId23"/>
    <p:sldId id="276" r:id="rId24"/>
    <p:sldId id="279" r:id="rId25"/>
    <p:sldId id="280" r:id="rId26"/>
    <p:sldId id="283" r:id="rId27"/>
  </p:sldIdLst>
  <p:sldSz cx="14211300" cy="20104100"/>
  <p:notesSz cx="14211300" cy="20104100"/>
  <p:defaultTextStyle>
    <a:defPPr>
      <a:defRPr kern="0"/>
    </a:def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p:scale>
          <a:sx n="40" d="100"/>
          <a:sy n="40" d="100"/>
        </p:scale>
        <p:origin x="-1614" y="82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6157913" cy="1004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8050213" y="0"/>
            <a:ext cx="6157912" cy="1004888"/>
          </a:xfrm>
          <a:prstGeom prst="rect">
            <a:avLst/>
          </a:prstGeom>
        </p:spPr>
        <p:txBody>
          <a:bodyPr vert="horz" lIns="91440" tIns="45720" rIns="91440" bIns="45720" rtlCol="0"/>
          <a:lstStyle>
            <a:lvl1pPr algn="r">
              <a:defRPr sz="1200"/>
            </a:lvl1pPr>
          </a:lstStyle>
          <a:p>
            <a:fld id="{2508E9C8-2E42-4D1B-8196-39AC477F3518}" type="datetimeFigureOut">
              <a:rPr lang="ru-RU" smtClean="0"/>
              <a:t>30.04.2025</a:t>
            </a:fld>
            <a:endParaRPr lang="ru-RU"/>
          </a:p>
        </p:txBody>
      </p:sp>
      <p:sp>
        <p:nvSpPr>
          <p:cNvPr id="4" name="Образ слайда 3"/>
          <p:cNvSpPr>
            <a:spLocks noGrp="1" noRot="1" noChangeAspect="1"/>
          </p:cNvSpPr>
          <p:nvPr>
            <p:ph type="sldImg" idx="2"/>
          </p:nvPr>
        </p:nvSpPr>
        <p:spPr>
          <a:xfrm>
            <a:off x="4440238" y="1508125"/>
            <a:ext cx="5330825" cy="75390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420813" y="9548813"/>
            <a:ext cx="11369675" cy="9047162"/>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9096038"/>
            <a:ext cx="6157913" cy="10048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8050213" y="19096038"/>
            <a:ext cx="6157912" cy="1004887"/>
          </a:xfrm>
          <a:prstGeom prst="rect">
            <a:avLst/>
          </a:prstGeom>
        </p:spPr>
        <p:txBody>
          <a:bodyPr vert="horz" lIns="91440" tIns="45720" rIns="91440" bIns="45720" rtlCol="0" anchor="b"/>
          <a:lstStyle>
            <a:lvl1pPr algn="r">
              <a:defRPr sz="1200"/>
            </a:lvl1pPr>
          </a:lstStyle>
          <a:p>
            <a:fld id="{7DB932C7-272F-401D-9905-1CB20DACD4B4}" type="slidenum">
              <a:rPr lang="ru-RU" smtClean="0"/>
              <a:t>‹#›</a:t>
            </a:fld>
            <a:endParaRPr lang="ru-RU"/>
          </a:p>
        </p:txBody>
      </p:sp>
    </p:spTree>
    <p:extLst>
      <p:ext uri="{BB962C8B-B14F-4D97-AF65-F5344CB8AC3E}">
        <p14:creationId xmlns:p14="http://schemas.microsoft.com/office/powerpoint/2010/main" val="376973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B932C7-272F-401D-9905-1CB20DACD4B4}" type="slidenum">
              <a:rPr lang="ru-RU" smtClean="0"/>
              <a:t>4</a:t>
            </a:fld>
            <a:endParaRPr lang="ru-RU"/>
          </a:p>
        </p:txBody>
      </p:sp>
    </p:spTree>
    <p:extLst>
      <p:ext uri="{BB962C8B-B14F-4D97-AF65-F5344CB8AC3E}">
        <p14:creationId xmlns:p14="http://schemas.microsoft.com/office/powerpoint/2010/main" val="2203122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66323" y="6232271"/>
            <a:ext cx="12085003" cy="422186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132647" y="11258296"/>
            <a:ext cx="9952355" cy="50260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710882" y="4623943"/>
            <a:ext cx="6184678" cy="1326870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322089" y="4623943"/>
            <a:ext cx="6184678" cy="1326870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10882" y="804164"/>
            <a:ext cx="12795885" cy="321665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710882" y="4623943"/>
            <a:ext cx="12795885" cy="1326870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834001" y="18696814"/>
            <a:ext cx="4549648" cy="100520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10882" y="18696814"/>
            <a:ext cx="3270059" cy="100520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a:xfrm>
            <a:off x="10236708" y="18696814"/>
            <a:ext cx="3270059" cy="100520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765" y="3879850"/>
            <a:ext cx="9827173" cy="12829921"/>
          </a:xfrm>
          <a:prstGeom prst="rect">
            <a:avLst/>
          </a:prstGeom>
        </p:spPr>
      </p:pic>
      <p:sp>
        <p:nvSpPr>
          <p:cNvPr id="4" name="TextBox 3"/>
          <p:cNvSpPr txBox="1"/>
          <p:nvPr/>
        </p:nvSpPr>
        <p:spPr>
          <a:xfrm>
            <a:off x="2610551" y="16424860"/>
            <a:ext cx="8991600" cy="1323439"/>
          </a:xfrm>
          <a:prstGeom prst="rect">
            <a:avLst/>
          </a:prstGeom>
          <a:noFill/>
        </p:spPr>
        <p:txBody>
          <a:bodyPr wrap="square" rtlCol="0">
            <a:spAutoFit/>
          </a:bodyPr>
          <a:lstStyle/>
          <a:p>
            <a:pPr algn="ctr"/>
            <a:r>
              <a:rPr lang="ru-RU" sz="4000" b="1" dirty="0" smtClean="0"/>
              <a:t>Коростылев </a:t>
            </a:r>
          </a:p>
          <a:p>
            <a:pPr algn="ctr"/>
            <a:r>
              <a:rPr lang="ru-RU" sz="4000" b="1" dirty="0" smtClean="0"/>
              <a:t>Иван Александрович</a:t>
            </a:r>
            <a:endParaRPr lang="ru-RU" sz="4000" b="1"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574" y="11528171"/>
            <a:ext cx="937355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650" y="3956050"/>
            <a:ext cx="9596438" cy="13724516"/>
          </a:xfrm>
          <a:prstGeom prst="rect">
            <a:avLst/>
          </a:prstGeom>
        </p:spPr>
      </p:pic>
    </p:spTree>
    <p:extLst>
      <p:ext uri="{BB962C8B-B14F-4D97-AF65-F5344CB8AC3E}">
        <p14:creationId xmlns:p14="http://schemas.microsoft.com/office/powerpoint/2010/main" val="742994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5184" y="4159919"/>
            <a:ext cx="9022336" cy="12494314"/>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503" y="14090649"/>
            <a:ext cx="8960017" cy="256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552825" y="16654233"/>
            <a:ext cx="7105650" cy="1200329"/>
          </a:xfrm>
          <a:prstGeom prst="rect">
            <a:avLst/>
          </a:prstGeom>
        </p:spPr>
        <p:txBody>
          <a:bodyPr>
            <a:spAutoFit/>
          </a:bodyPr>
          <a:lstStyle/>
          <a:p>
            <a:pPr algn="ctr"/>
            <a:r>
              <a:rPr lang="ru-RU" sz="3600" b="1" dirty="0" smtClean="0"/>
              <a:t>Алексеев </a:t>
            </a:r>
          </a:p>
          <a:p>
            <a:pPr algn="ctr"/>
            <a:r>
              <a:rPr lang="ru-RU" sz="3600" b="1" dirty="0" smtClean="0"/>
              <a:t>Константин Сергеевич</a:t>
            </a:r>
            <a:endParaRPr lang="ru-RU" sz="3600" b="1" dirty="0"/>
          </a:p>
        </p:txBody>
      </p:sp>
    </p:spTree>
    <p:extLst>
      <p:ext uri="{BB962C8B-B14F-4D97-AF65-F5344CB8AC3E}">
        <p14:creationId xmlns:p14="http://schemas.microsoft.com/office/powerpoint/2010/main" val="4159371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491" y="0"/>
            <a:ext cx="14212704" cy="20104100"/>
          </a:xfrm>
          <a:prstGeom prst="rect">
            <a:avLst/>
          </a:prstGeom>
        </p:spPr>
      </p:pic>
      <p:sp>
        <p:nvSpPr>
          <p:cNvPr id="4" name="Прямоугольник 3"/>
          <p:cNvSpPr/>
          <p:nvPr/>
        </p:nvSpPr>
        <p:spPr>
          <a:xfrm>
            <a:off x="2461116" y="4042975"/>
            <a:ext cx="11201400" cy="2339102"/>
          </a:xfrm>
          <a:prstGeom prst="rect">
            <a:avLst/>
          </a:prstGeom>
        </p:spPr>
        <p:txBody>
          <a:bodyPr wrap="square">
            <a:spAutoFit/>
          </a:bodyPr>
          <a:lstStyle/>
          <a:p>
            <a:pPr algn="ctr"/>
            <a:r>
              <a:rPr lang="ru-RU" sz="2800" b="1" dirty="0" smtClean="0"/>
              <a:t>Алексеев </a:t>
            </a:r>
          </a:p>
          <a:p>
            <a:pPr algn="ctr"/>
            <a:r>
              <a:rPr lang="ru-RU" sz="2800" b="1" dirty="0" smtClean="0"/>
              <a:t>Константин Сергеевич</a:t>
            </a:r>
          </a:p>
          <a:p>
            <a:endParaRPr lang="ru-RU" dirty="0" smtClean="0"/>
          </a:p>
          <a:p>
            <a:r>
              <a:rPr lang="ru-RU" b="1" dirty="0" smtClean="0"/>
              <a:t>Звание</a:t>
            </a:r>
            <a:r>
              <a:rPr lang="ru-RU" dirty="0" smtClean="0"/>
              <a:t>	                             старший сержант</a:t>
            </a:r>
          </a:p>
          <a:p>
            <a:r>
              <a:rPr lang="ru-RU" b="1" dirty="0" smtClean="0"/>
              <a:t>Место рождения</a:t>
            </a:r>
            <a:r>
              <a:rPr lang="ru-RU" dirty="0" smtClean="0"/>
              <a:t>	Ростовская обл., г. Ростов-на-Дону</a:t>
            </a:r>
          </a:p>
          <a:p>
            <a:r>
              <a:rPr lang="ru-RU" b="1" dirty="0" smtClean="0"/>
              <a:t>Дата рождения  </a:t>
            </a:r>
            <a:r>
              <a:rPr lang="ru-RU" dirty="0" smtClean="0"/>
              <a:t>	1918</a:t>
            </a:r>
          </a:p>
          <a:p>
            <a:r>
              <a:rPr lang="ru-RU" b="1" dirty="0" smtClean="0"/>
              <a:t>Места службы	</a:t>
            </a:r>
            <a:r>
              <a:rPr lang="ru-RU" dirty="0" smtClean="0"/>
              <a:t>1204 самоходно-артиллерийский полк: 541 </a:t>
            </a:r>
            <a:r>
              <a:rPr lang="ru-RU" dirty="0" err="1" smtClean="0"/>
              <a:t>осадн</a:t>
            </a:r>
            <a:r>
              <a:rPr lang="ru-RU" dirty="0" smtClean="0"/>
              <a:t> 12 </a:t>
            </a:r>
            <a:r>
              <a:rPr lang="ru-RU" dirty="0" err="1" smtClean="0"/>
              <a:t>гв</a:t>
            </a:r>
            <a:r>
              <a:rPr lang="ru-RU" dirty="0" smtClean="0"/>
              <a:t>. </a:t>
            </a:r>
            <a:r>
              <a:rPr lang="ru-RU" dirty="0" err="1" smtClean="0"/>
              <a:t>сд</a:t>
            </a:r>
            <a:r>
              <a:rPr lang="ru-RU" dirty="0" smtClean="0"/>
              <a:t> 47 А ГСОВГ</a:t>
            </a:r>
            <a:endParaRPr lang="ru-RU"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6659076"/>
            <a:ext cx="7570788" cy="834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183" y="16514328"/>
            <a:ext cx="6968634" cy="82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0086" y="11482991"/>
            <a:ext cx="3376508" cy="492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561" y="17342463"/>
            <a:ext cx="42926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8161" y="11482990"/>
            <a:ext cx="3573462" cy="503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6594" y="11476640"/>
            <a:ext cx="3510967" cy="499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9469" y="7144046"/>
            <a:ext cx="3047250" cy="433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40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3719" y="4489450"/>
            <a:ext cx="9272283" cy="1112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817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sp>
        <p:nvSpPr>
          <p:cNvPr id="3" name="Прямоугольник 2"/>
          <p:cNvSpPr/>
          <p:nvPr/>
        </p:nvSpPr>
        <p:spPr>
          <a:xfrm>
            <a:off x="2838450" y="4260850"/>
            <a:ext cx="8686799" cy="3693319"/>
          </a:xfrm>
          <a:prstGeom prst="rect">
            <a:avLst/>
          </a:prstGeom>
        </p:spPr>
        <p:txBody>
          <a:bodyPr wrap="square">
            <a:spAutoFit/>
          </a:bodyPr>
          <a:lstStyle/>
          <a:p>
            <a:pPr algn="ctr"/>
            <a:r>
              <a:rPr lang="ru-RU" sz="3600" b="1" dirty="0" smtClean="0"/>
              <a:t>Печников </a:t>
            </a:r>
          </a:p>
          <a:p>
            <a:pPr algn="ctr"/>
            <a:r>
              <a:rPr lang="ru-RU" sz="3600" b="1" dirty="0" smtClean="0"/>
              <a:t>Петр Гаврилович</a:t>
            </a:r>
          </a:p>
          <a:p>
            <a:pPr algn="ctr"/>
            <a:endParaRPr lang="ru-RU" sz="3600" dirty="0" smtClean="0"/>
          </a:p>
          <a:p>
            <a:r>
              <a:rPr lang="ru-RU" sz="3600" b="1" dirty="0" smtClean="0"/>
              <a:t>Место рождения</a:t>
            </a:r>
            <a:r>
              <a:rPr lang="ru-RU" sz="3600" dirty="0"/>
              <a:t> </a:t>
            </a:r>
            <a:r>
              <a:rPr lang="ru-RU" sz="3600" dirty="0" smtClean="0"/>
              <a:t>  Смоленская обл., </a:t>
            </a:r>
            <a:r>
              <a:rPr lang="ru-RU" sz="3600" dirty="0" err="1" smtClean="0"/>
              <a:t>Угрянский</a:t>
            </a:r>
            <a:r>
              <a:rPr lang="ru-RU" sz="3600" dirty="0" smtClean="0"/>
              <a:t> р-н, д. </a:t>
            </a:r>
            <a:r>
              <a:rPr lang="ru-RU" sz="3600" dirty="0" err="1" smtClean="0"/>
              <a:t>Насоново</a:t>
            </a:r>
            <a:endParaRPr lang="ru-RU" sz="3600" dirty="0" smtClean="0"/>
          </a:p>
          <a:p>
            <a:r>
              <a:rPr lang="ru-RU" sz="3600" b="1" dirty="0" smtClean="0"/>
              <a:t>Дата рождения   </a:t>
            </a:r>
            <a:r>
              <a:rPr lang="ru-RU" sz="3600" dirty="0" smtClean="0"/>
              <a:t>	1913</a:t>
            </a:r>
          </a:p>
          <a:p>
            <a:endParaRPr lang="ru-RU" dirty="0"/>
          </a:p>
        </p:txBody>
      </p:sp>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9" r="21574"/>
          <a:stretch/>
        </p:blipFill>
        <p:spPr bwMode="auto">
          <a:xfrm>
            <a:off x="2305051" y="8157677"/>
            <a:ext cx="9220199" cy="378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053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26433" t="37611" r="47135" b="34332"/>
          <a:stretch/>
        </p:blipFill>
        <p:spPr>
          <a:xfrm>
            <a:off x="3223003" y="4794250"/>
            <a:ext cx="7766698" cy="10991841"/>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963" y="15919450"/>
            <a:ext cx="616902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3003" y="12010524"/>
            <a:ext cx="7761685" cy="377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656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sp>
        <p:nvSpPr>
          <p:cNvPr id="4" name="Прямоугольник 3"/>
          <p:cNvSpPr/>
          <p:nvPr/>
        </p:nvSpPr>
        <p:spPr>
          <a:xfrm>
            <a:off x="3219450" y="5022850"/>
            <a:ext cx="8164512" cy="2862322"/>
          </a:xfrm>
          <a:prstGeom prst="rect">
            <a:avLst/>
          </a:prstGeom>
        </p:spPr>
        <p:txBody>
          <a:bodyPr wrap="square">
            <a:spAutoFit/>
          </a:bodyPr>
          <a:lstStyle/>
          <a:p>
            <a:pPr algn="ctr"/>
            <a:r>
              <a:rPr lang="ru-RU" sz="3600" b="1" dirty="0" err="1" smtClean="0"/>
              <a:t>Качин</a:t>
            </a:r>
            <a:r>
              <a:rPr lang="ru-RU" sz="3600" b="1" dirty="0" smtClean="0"/>
              <a:t> </a:t>
            </a:r>
          </a:p>
          <a:p>
            <a:pPr algn="ctr"/>
            <a:r>
              <a:rPr lang="ru-RU" sz="3600" b="1" dirty="0" smtClean="0"/>
              <a:t>Николай Егорович </a:t>
            </a:r>
          </a:p>
          <a:p>
            <a:r>
              <a:rPr lang="ru-RU" sz="3600" dirty="0" smtClean="0"/>
              <a:t>Место рождения :Орловская обл., </a:t>
            </a:r>
            <a:r>
              <a:rPr lang="ru-RU" sz="3600" dirty="0" err="1" smtClean="0"/>
              <a:t>Глазуновский</a:t>
            </a:r>
            <a:r>
              <a:rPr lang="ru-RU" sz="3600" dirty="0" smtClean="0"/>
              <a:t> р-н, с. </a:t>
            </a:r>
            <a:r>
              <a:rPr lang="ru-RU" sz="3600" dirty="0" err="1" smtClean="0"/>
              <a:t>Аленовка</a:t>
            </a:r>
            <a:endParaRPr lang="ru-RU" sz="3600" dirty="0" smtClean="0"/>
          </a:p>
          <a:p>
            <a:r>
              <a:rPr lang="ru-RU" sz="3600" dirty="0" smtClean="0"/>
              <a:t> Дата рождения 19.12.1924</a:t>
            </a:r>
            <a:endParaRPr lang="ru-RU" sz="3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7" y="8155781"/>
            <a:ext cx="9223375"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057" y="4794250"/>
            <a:ext cx="8868587" cy="1082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477452" y="15618220"/>
            <a:ext cx="5257800" cy="1323439"/>
          </a:xfrm>
          <a:prstGeom prst="rect">
            <a:avLst/>
          </a:prstGeom>
        </p:spPr>
        <p:txBody>
          <a:bodyPr wrap="square">
            <a:spAutoFit/>
          </a:bodyPr>
          <a:lstStyle/>
          <a:p>
            <a:pPr algn="ctr"/>
            <a:r>
              <a:rPr lang="ru-RU" sz="4000" b="1" dirty="0" err="1" smtClean="0"/>
              <a:t>Воловодова</a:t>
            </a:r>
            <a:endParaRPr lang="ru-RU" sz="4000" b="1" dirty="0" smtClean="0"/>
          </a:p>
          <a:p>
            <a:pPr algn="ctr"/>
            <a:r>
              <a:rPr lang="ru-RU" sz="4000" b="1" dirty="0" smtClean="0"/>
              <a:t> Елена Григорьевна</a:t>
            </a:r>
            <a:endParaRPr lang="ru-RU" sz="4000" b="1"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137" y="10985811"/>
            <a:ext cx="8480425"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6449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0"/>
            <a:ext cx="14211300" cy="2010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552825" y="5022850"/>
            <a:ext cx="7105650" cy="6740307"/>
          </a:xfrm>
          <a:prstGeom prst="rect">
            <a:avLst/>
          </a:prstGeom>
        </p:spPr>
        <p:txBody>
          <a:bodyPr>
            <a:spAutoFit/>
          </a:bodyPr>
          <a:lstStyle/>
          <a:p>
            <a:pPr algn="ctr"/>
            <a:r>
              <a:rPr lang="ru-RU" sz="3600" b="1" dirty="0" err="1" smtClean="0"/>
              <a:t>Воловодова</a:t>
            </a:r>
            <a:r>
              <a:rPr lang="ru-RU" sz="3600" b="1" dirty="0" smtClean="0"/>
              <a:t> Елена Григорьевна</a:t>
            </a:r>
          </a:p>
          <a:p>
            <a:r>
              <a:rPr lang="ru-RU" sz="3600" dirty="0" smtClean="0"/>
              <a:t>(21.04.1918г. – 27.06.2008г.)</a:t>
            </a:r>
          </a:p>
          <a:p>
            <a:endParaRPr lang="ru-RU" sz="3600" dirty="0" smtClean="0"/>
          </a:p>
          <a:p>
            <a:r>
              <a:rPr lang="ru-RU" sz="3600" dirty="0" smtClean="0"/>
              <a:t>Во время оккупации фашистскими войсками Курской области, в июне 1942 г. отправлена в концлагерь в г. Лейпциг. В мае 1945 г. освобождена союзными войсками. </a:t>
            </a:r>
          </a:p>
          <a:p>
            <a:endParaRPr lang="ru-RU" sz="3600" dirty="0"/>
          </a:p>
        </p:txBody>
      </p:sp>
    </p:spTree>
    <p:extLst>
      <p:ext uri="{BB962C8B-B14F-4D97-AF65-F5344CB8AC3E}">
        <p14:creationId xmlns:p14="http://schemas.microsoft.com/office/powerpoint/2010/main" val="1384758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262" y="4413250"/>
            <a:ext cx="8460180" cy="1330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20252" y="18018531"/>
            <a:ext cx="6172200" cy="1323439"/>
          </a:xfrm>
          <a:prstGeom prst="rect">
            <a:avLst/>
          </a:prstGeom>
          <a:noFill/>
        </p:spPr>
        <p:txBody>
          <a:bodyPr wrap="square" rtlCol="0">
            <a:spAutoFit/>
          </a:bodyPr>
          <a:lstStyle/>
          <a:p>
            <a:pPr algn="ctr"/>
            <a:r>
              <a:rPr lang="ru-RU" sz="4000" b="1" dirty="0" smtClean="0"/>
              <a:t>Бондарев Александр Григорьевич</a:t>
            </a:r>
            <a:endParaRPr lang="ru-RU" sz="4000" b="1"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262" y="13034702"/>
            <a:ext cx="8481235"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509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41"/>
          <a:stretch/>
        </p:blipFill>
        <p:spPr bwMode="auto">
          <a:xfrm>
            <a:off x="2548686" y="4337050"/>
            <a:ext cx="9175976" cy="112014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651429" y="16148050"/>
            <a:ext cx="5153975" cy="1323439"/>
          </a:xfrm>
          <a:prstGeom prst="rect">
            <a:avLst/>
          </a:prstGeom>
        </p:spPr>
        <p:txBody>
          <a:bodyPr wrap="none">
            <a:spAutoFit/>
          </a:bodyPr>
          <a:lstStyle/>
          <a:p>
            <a:pPr algn="ctr"/>
            <a:r>
              <a:rPr lang="ru-RU" sz="4000" b="1" dirty="0" smtClean="0"/>
              <a:t>Кунов</a:t>
            </a:r>
          </a:p>
          <a:p>
            <a:pPr algn="ctr"/>
            <a:r>
              <a:rPr lang="ru-RU" sz="4000" b="1" dirty="0" smtClean="0"/>
              <a:t> Степан Семенович</a:t>
            </a:r>
            <a:endParaRPr lang="ru-RU" sz="4000" b="1"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111" y="12642850"/>
            <a:ext cx="9038612" cy="204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8639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2" y="21724"/>
            <a:ext cx="14211300" cy="2010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587916" y="5022850"/>
            <a:ext cx="8242133" cy="10895290"/>
          </a:xfrm>
          <a:prstGeom prst="rect">
            <a:avLst/>
          </a:prstGeom>
        </p:spPr>
        <p:txBody>
          <a:bodyPr wrap="square">
            <a:spAutoFit/>
          </a:bodyPr>
          <a:lstStyle/>
          <a:p>
            <a:pPr algn="ctr"/>
            <a:r>
              <a:rPr lang="ru-RU" sz="3600" b="1" dirty="0" smtClean="0"/>
              <a:t>Кунов Степан Семенович</a:t>
            </a:r>
          </a:p>
          <a:p>
            <a:pPr algn="ctr"/>
            <a:r>
              <a:rPr lang="ru-RU" sz="3600" dirty="0" smtClean="0"/>
              <a:t> (1914г. – 14.10.1943г.)</a:t>
            </a:r>
          </a:p>
          <a:p>
            <a:r>
              <a:rPr lang="ru-RU" sz="3600" dirty="0" smtClean="0"/>
              <a:t>истребительно- противотанковый артиллерийский полк, взвод связи, рядовой ВОВ</a:t>
            </a:r>
          </a:p>
          <a:p>
            <a:r>
              <a:rPr lang="ru-RU" sz="3600" dirty="0" smtClean="0"/>
              <a:t>Телефонист взвода управления полка, рядовой Кунов Степан Семенович, награжден медалью «За Отвагу». В бою с 12 по 15 августа 1943 г. за разъезд </a:t>
            </a:r>
            <a:r>
              <a:rPr lang="ru-RU" sz="3600" dirty="0" err="1" smtClean="0"/>
              <a:t>Гревки</a:t>
            </a:r>
            <a:r>
              <a:rPr lang="ru-RU" sz="3600" dirty="0" smtClean="0"/>
              <a:t>, д. </a:t>
            </a:r>
            <a:r>
              <a:rPr lang="ru-RU" sz="3600" dirty="0" err="1" smtClean="0"/>
              <a:t>Семишено</a:t>
            </a:r>
            <a:r>
              <a:rPr lang="ru-RU" sz="3600" dirty="0" smtClean="0"/>
              <a:t> и </a:t>
            </a:r>
            <a:r>
              <a:rPr lang="ru-RU" sz="3600" dirty="0" err="1" smtClean="0"/>
              <a:t>Гороховье</a:t>
            </a:r>
            <a:r>
              <a:rPr lang="ru-RU" sz="3600" dirty="0" smtClean="0"/>
              <a:t>, под непрерывным </a:t>
            </a:r>
            <a:r>
              <a:rPr lang="ru-RU" sz="3600" dirty="0" err="1" smtClean="0"/>
              <a:t>арт.минометным</a:t>
            </a:r>
            <a:r>
              <a:rPr lang="ru-RU" sz="3600" dirty="0" smtClean="0"/>
              <a:t> огнем противника прокладывал линию связи. Быстро устранил семь прорывов. В бою был смел, мужественен и находчив (приказ №04/Н от 19.08.1943г.).</a:t>
            </a:r>
          </a:p>
          <a:p>
            <a:r>
              <a:rPr lang="ru-RU" sz="3600" dirty="0" smtClean="0"/>
              <a:t>Захоронен в Белоруссии.</a:t>
            </a:r>
          </a:p>
          <a:p>
            <a:endParaRPr lang="ru-RU" dirty="0" smtClean="0"/>
          </a:p>
          <a:p>
            <a:endParaRPr lang="ru-RU" dirty="0" smtClean="0"/>
          </a:p>
          <a:p>
            <a:endParaRPr lang="ru-RU" dirty="0"/>
          </a:p>
        </p:txBody>
      </p:sp>
    </p:spTree>
    <p:extLst>
      <p:ext uri="{BB962C8B-B14F-4D97-AF65-F5344CB8AC3E}">
        <p14:creationId xmlns:p14="http://schemas.microsoft.com/office/powerpoint/2010/main" val="2622766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0"/>
            <a:ext cx="14211300" cy="2010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42" r="4676"/>
          <a:stretch/>
        </p:blipFill>
        <p:spPr bwMode="auto">
          <a:xfrm>
            <a:off x="2750218" y="4627479"/>
            <a:ext cx="8710863" cy="1066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188826" y="15748634"/>
            <a:ext cx="5833648" cy="1323439"/>
          </a:xfrm>
          <a:prstGeom prst="rect">
            <a:avLst/>
          </a:prstGeom>
        </p:spPr>
        <p:txBody>
          <a:bodyPr wrap="none">
            <a:spAutoFit/>
          </a:bodyPr>
          <a:lstStyle/>
          <a:p>
            <a:pPr algn="ctr"/>
            <a:r>
              <a:rPr lang="ru-RU" sz="4000" b="1" dirty="0" smtClean="0"/>
              <a:t>Журавлев </a:t>
            </a:r>
          </a:p>
          <a:p>
            <a:pPr algn="ctr"/>
            <a:r>
              <a:rPr lang="ru-RU" sz="4000" b="1" dirty="0" smtClean="0"/>
              <a:t>Николай Трофимович</a:t>
            </a:r>
            <a:endParaRPr lang="ru-RU" sz="4000" b="1"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0218" y="11880850"/>
            <a:ext cx="8710864"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0937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2" y="21724"/>
            <a:ext cx="14211300" cy="2010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587917" y="5175250"/>
            <a:ext cx="7105650" cy="5632311"/>
          </a:xfrm>
          <a:prstGeom prst="rect">
            <a:avLst/>
          </a:prstGeom>
        </p:spPr>
        <p:txBody>
          <a:bodyPr>
            <a:spAutoFit/>
          </a:bodyPr>
          <a:lstStyle/>
          <a:p>
            <a:pPr algn="ctr"/>
            <a:r>
              <a:rPr lang="ru-RU" sz="3600" b="1" dirty="0" smtClean="0"/>
              <a:t>Журавлев Николай Трофимович</a:t>
            </a:r>
          </a:p>
          <a:p>
            <a:pPr algn="ctr"/>
            <a:r>
              <a:rPr lang="ru-RU" sz="3600" dirty="0" smtClean="0"/>
              <a:t>(1912г. – 05.1942г.)</a:t>
            </a:r>
          </a:p>
          <a:p>
            <a:pPr algn="ctr"/>
            <a:r>
              <a:rPr lang="ru-RU" sz="3600" dirty="0" smtClean="0"/>
              <a:t> рядовой ВОВ</a:t>
            </a:r>
          </a:p>
          <a:p>
            <a:endParaRPr lang="ru-RU" sz="3600" dirty="0" smtClean="0"/>
          </a:p>
          <a:p>
            <a:r>
              <a:rPr lang="ru-RU" sz="3600" dirty="0" smtClean="0"/>
              <a:t>Родился в с. Криуша, Горьковской обл. Призван в 1941 г., красноармеец. Пропал без вести в мае 1942 г. Внесен в Печатную Книгу Памяти.</a:t>
            </a:r>
            <a:endParaRPr lang="ru-RU" sz="3600" dirty="0"/>
          </a:p>
        </p:txBody>
      </p:sp>
    </p:spTree>
    <p:extLst>
      <p:ext uri="{BB962C8B-B14F-4D97-AF65-F5344CB8AC3E}">
        <p14:creationId xmlns:p14="http://schemas.microsoft.com/office/powerpoint/2010/main" val="1103155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211300" cy="2010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969" y="4489450"/>
            <a:ext cx="8901362" cy="12461907"/>
          </a:xfrm>
          <a:prstGeom prst="roundRect">
            <a:avLst/>
          </a:prstGeom>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425" y="11728450"/>
            <a:ext cx="8519695"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437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2" y="9692"/>
            <a:ext cx="14211300" cy="2010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99824" y="4614097"/>
            <a:ext cx="9143999" cy="10895290"/>
          </a:xfrm>
          <a:prstGeom prst="rect">
            <a:avLst/>
          </a:prstGeom>
        </p:spPr>
        <p:txBody>
          <a:bodyPr wrap="square">
            <a:spAutoFit/>
          </a:bodyPr>
          <a:lstStyle/>
          <a:p>
            <a:r>
              <a:rPr lang="ru-RU" sz="3600" dirty="0" smtClean="0"/>
              <a:t>Мой прапрадедушка </a:t>
            </a:r>
            <a:r>
              <a:rPr lang="ru-RU" sz="3600" dirty="0" err="1" smtClean="0"/>
              <a:t>Славгородский</a:t>
            </a:r>
            <a:r>
              <a:rPr lang="ru-RU" sz="3600" dirty="0" smtClean="0"/>
              <a:t> Фёдор Захарович родился в 1906 году в Крымской АССР</a:t>
            </a:r>
          </a:p>
          <a:p>
            <a:r>
              <a:rPr lang="ru-RU" sz="3600" dirty="0" smtClean="0"/>
              <a:t>Вырос, провел своё детство, встретил мою прапрабабушку и растил троих детей , трудился в Крыму на бирже.</a:t>
            </a:r>
          </a:p>
          <a:p>
            <a:r>
              <a:rPr lang="ru-RU" sz="3600" dirty="0" smtClean="0"/>
              <a:t>Война застала его, когда он с семьей проживал на Севере в Архангельской области.</a:t>
            </a:r>
          </a:p>
          <a:p>
            <a:r>
              <a:rPr lang="ru-RU" sz="3600" dirty="0" smtClean="0"/>
              <a:t>Он один из тех, кто воевал за дорогую Отчизну и ушёл сражаться на фронт.</a:t>
            </a:r>
          </a:p>
          <a:p>
            <a:r>
              <a:rPr lang="ru-RU" sz="3600" dirty="0" smtClean="0"/>
              <a:t>Красноармеец, он служил в Плесецком РВК, часть 1006</a:t>
            </a:r>
          </a:p>
          <a:p>
            <a:r>
              <a:rPr lang="ru-RU" sz="3600" dirty="0" smtClean="0"/>
              <a:t>14.09.1942 года дедушка сражался и погиб под Ленинградом.</a:t>
            </a:r>
          </a:p>
          <a:p>
            <a:r>
              <a:rPr lang="ru-RU" sz="3600" dirty="0" smtClean="0"/>
              <a:t>Многое ему пришлось пережить и вытерпеть!</a:t>
            </a:r>
          </a:p>
          <a:p>
            <a:r>
              <a:rPr lang="ru-RU" sz="3600" dirty="0" smtClean="0"/>
              <a:t>Я считаю своего деда самым настоящем героем войны!</a:t>
            </a:r>
          </a:p>
          <a:p>
            <a:endParaRPr lang="ru-RU" dirty="0" smtClean="0"/>
          </a:p>
        </p:txBody>
      </p:sp>
    </p:spTree>
    <p:extLst>
      <p:ext uri="{BB962C8B-B14F-4D97-AF65-F5344CB8AC3E}">
        <p14:creationId xmlns:p14="http://schemas.microsoft.com/office/powerpoint/2010/main" val="3460890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2" y="5682"/>
            <a:ext cx="14211300" cy="2010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09850" y="4337050"/>
            <a:ext cx="9220200" cy="11910953"/>
          </a:xfrm>
          <a:prstGeom prst="rect">
            <a:avLst/>
          </a:prstGeom>
        </p:spPr>
        <p:txBody>
          <a:bodyPr wrap="square">
            <a:spAutoFit/>
          </a:bodyPr>
          <a:lstStyle/>
          <a:p>
            <a:pPr algn="ctr"/>
            <a:r>
              <a:rPr lang="ru-RU" sz="3200" b="1" dirty="0" smtClean="0"/>
              <a:t>Память жива. Благодарность</a:t>
            </a:r>
          </a:p>
          <a:p>
            <a:pPr algn="ctr"/>
            <a:endParaRPr lang="ru-RU" sz="3200" b="1" dirty="0" smtClean="0"/>
          </a:p>
          <a:p>
            <a:pPr>
              <a:lnSpc>
                <a:spcPct val="150000"/>
              </a:lnSpc>
            </a:pPr>
            <a:r>
              <a:rPr lang="ru-RU" sz="2000" dirty="0" smtClean="0"/>
              <a:t>Эта книга ,</a:t>
            </a:r>
            <a:r>
              <a:rPr lang="ru-RU" sz="2000" dirty="0" err="1" smtClean="0"/>
              <a:t>посвещенная</a:t>
            </a:r>
            <a:r>
              <a:rPr lang="ru-RU" sz="2000" dirty="0" smtClean="0"/>
              <a:t> 80  </a:t>
            </a:r>
            <a:r>
              <a:rPr lang="ru-RU" sz="2000" dirty="0" err="1" smtClean="0"/>
              <a:t>летию</a:t>
            </a:r>
            <a:r>
              <a:rPr lang="ru-RU" sz="2000" dirty="0" smtClean="0"/>
              <a:t> победы в Великой отечественной войне , стала возможной благодаря труду многих людей, объединенных общей целью – сохранить память о великом подвиге нашего народа. Особую благодарность мы выражаем детям и их родителям, принявшим активное участие в создании этого важного исторического документа.</a:t>
            </a:r>
          </a:p>
          <a:p>
            <a:pPr algn="ctr">
              <a:lnSpc>
                <a:spcPct val="150000"/>
              </a:lnSpc>
            </a:pPr>
            <a:r>
              <a:rPr lang="ru-RU" sz="2000" dirty="0" smtClean="0"/>
              <a:t>Участники проекта </a:t>
            </a:r>
          </a:p>
          <a:p>
            <a:pPr>
              <a:lnSpc>
                <a:spcPct val="150000"/>
              </a:lnSpc>
            </a:pPr>
            <a:r>
              <a:rPr lang="ru-RU" sz="2000" dirty="0" smtClean="0"/>
              <a:t>Семьи участников:</a:t>
            </a:r>
          </a:p>
          <a:p>
            <a:pPr marL="342900" indent="-342900" algn="l">
              <a:lnSpc>
                <a:spcPct val="150000"/>
              </a:lnSpc>
              <a:buFont typeface="Arial" charset="0"/>
              <a:buChar char="•"/>
            </a:pPr>
            <a:r>
              <a:rPr lang="ru-RU" sz="2000" dirty="0" smtClean="0"/>
              <a:t> Семья </a:t>
            </a:r>
            <a:r>
              <a:rPr lang="ru-RU" sz="2000" dirty="0" err="1" smtClean="0"/>
              <a:t>Булачова</a:t>
            </a:r>
            <a:r>
              <a:rPr lang="ru-RU" sz="2000" dirty="0" smtClean="0"/>
              <a:t> Тимура (4 года)</a:t>
            </a:r>
          </a:p>
          <a:p>
            <a:pPr marL="342900" indent="-342900" algn="l">
              <a:lnSpc>
                <a:spcPct val="150000"/>
              </a:lnSpc>
              <a:buFont typeface="Arial" charset="0"/>
              <a:buChar char="•"/>
            </a:pPr>
            <a:r>
              <a:rPr lang="ru-RU" sz="2000" dirty="0" smtClean="0"/>
              <a:t> Семья </a:t>
            </a:r>
            <a:r>
              <a:rPr lang="ru-RU" sz="2000" dirty="0" err="1" smtClean="0"/>
              <a:t>Солтис</a:t>
            </a:r>
            <a:r>
              <a:rPr lang="ru-RU" sz="2000" dirty="0" smtClean="0"/>
              <a:t> Евы(4 года)</a:t>
            </a:r>
          </a:p>
          <a:p>
            <a:pPr marL="342900" indent="-342900" algn="l">
              <a:lnSpc>
                <a:spcPct val="150000"/>
              </a:lnSpc>
              <a:buFont typeface="Arial" charset="0"/>
              <a:buChar char="•"/>
            </a:pPr>
            <a:r>
              <a:rPr lang="ru-RU" sz="2000" dirty="0" smtClean="0"/>
              <a:t> Семья </a:t>
            </a:r>
            <a:r>
              <a:rPr lang="ru-RU" sz="2000" dirty="0" err="1" smtClean="0"/>
              <a:t>Качина</a:t>
            </a:r>
            <a:r>
              <a:rPr lang="ru-RU" sz="2000" dirty="0" smtClean="0"/>
              <a:t> Святослава (5лет)</a:t>
            </a:r>
          </a:p>
          <a:p>
            <a:pPr marL="342900" indent="-342900" algn="l">
              <a:lnSpc>
                <a:spcPct val="150000"/>
              </a:lnSpc>
              <a:buFont typeface="Arial" charset="0"/>
              <a:buChar char="•"/>
            </a:pPr>
            <a:r>
              <a:rPr lang="ru-RU" sz="2000" dirty="0" smtClean="0"/>
              <a:t> Семья Колганова Тихона (4 года) </a:t>
            </a:r>
          </a:p>
          <a:p>
            <a:pPr marL="342900" indent="-342900" algn="l">
              <a:lnSpc>
                <a:spcPct val="150000"/>
              </a:lnSpc>
              <a:buFont typeface="Arial" charset="0"/>
              <a:buChar char="•"/>
            </a:pPr>
            <a:r>
              <a:rPr lang="ru-RU" sz="2000" dirty="0" smtClean="0"/>
              <a:t> Семья Садыриной Светланы(4 года)</a:t>
            </a:r>
          </a:p>
          <a:p>
            <a:pPr marL="342900" indent="-342900" algn="l">
              <a:lnSpc>
                <a:spcPct val="150000"/>
              </a:lnSpc>
              <a:buFont typeface="Arial" charset="0"/>
              <a:buChar char="•"/>
            </a:pPr>
            <a:r>
              <a:rPr lang="ru-RU" sz="2000" dirty="0" smtClean="0"/>
              <a:t> Семья </a:t>
            </a:r>
            <a:r>
              <a:rPr lang="ru-RU" sz="2000" dirty="0" err="1" smtClean="0"/>
              <a:t>Трубициной</a:t>
            </a:r>
            <a:r>
              <a:rPr lang="ru-RU" sz="2000" dirty="0" smtClean="0"/>
              <a:t> Татьяны(4 года) </a:t>
            </a:r>
          </a:p>
          <a:p>
            <a:pPr marL="342900" indent="-342900">
              <a:lnSpc>
                <a:spcPct val="150000"/>
              </a:lnSpc>
              <a:buFont typeface="Arial" charset="0"/>
              <a:buChar char="•"/>
            </a:pPr>
            <a:r>
              <a:rPr lang="ru-RU" sz="2000" dirty="0" smtClean="0"/>
              <a:t>Особые благодарности:</a:t>
            </a:r>
          </a:p>
          <a:p>
            <a:pPr>
              <a:lnSpc>
                <a:spcPct val="150000"/>
              </a:lnSpc>
            </a:pPr>
            <a:r>
              <a:rPr lang="ru-RU" sz="2000" dirty="0" smtClean="0"/>
              <a:t>* Работникам архивов за предоставление документов</a:t>
            </a:r>
          </a:p>
          <a:p>
            <a:pPr>
              <a:lnSpc>
                <a:spcPct val="150000"/>
              </a:lnSpc>
            </a:pPr>
            <a:r>
              <a:rPr lang="ru-RU" sz="2000" dirty="0" smtClean="0"/>
              <a:t>* Фотографам за сохранение визуальной памяти.</a:t>
            </a:r>
          </a:p>
          <a:p>
            <a:pPr algn="ctr"/>
            <a:r>
              <a:rPr lang="ru-RU" sz="3200" b="1" dirty="0" smtClean="0"/>
              <a:t>Напутствие</a:t>
            </a:r>
          </a:p>
          <a:p>
            <a:r>
              <a:rPr lang="ru-RU" sz="2000" dirty="0" smtClean="0"/>
              <a:t>Пусть эта книга станет не просто сборником исторических фактов, а живым мостом между поколениями. Мы верим, что память о подвиге наших предков будет передаваться из поколения в поколение, вдохновляя молодежь на новые свершения во имя мира и процветания нашей Родины.</a:t>
            </a:r>
          </a:p>
          <a:p>
            <a:endParaRPr lang="ru-RU" sz="2000" dirty="0" smtClean="0"/>
          </a:p>
          <a:p>
            <a:r>
              <a:rPr lang="ru-RU" sz="2000" dirty="0" smtClean="0"/>
              <a:t>С глубоким уважением, Коллектив создателей книги.</a:t>
            </a:r>
          </a:p>
          <a:p>
            <a:pPr algn="ctr"/>
            <a:endParaRPr lang="ru-RU" sz="2400" dirty="0" smtClean="0"/>
          </a:p>
          <a:p>
            <a:pPr algn="ctr"/>
            <a:r>
              <a:rPr lang="ru-RU" sz="2400" dirty="0" smtClean="0"/>
              <a:t>2025 год</a:t>
            </a:r>
            <a:endParaRPr lang="ru-RU" sz="2400" dirty="0"/>
          </a:p>
        </p:txBody>
      </p:sp>
    </p:spTree>
    <p:extLst>
      <p:ext uri="{BB962C8B-B14F-4D97-AF65-F5344CB8AC3E}">
        <p14:creationId xmlns:p14="http://schemas.microsoft.com/office/powerpoint/2010/main" val="4105751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sp>
        <p:nvSpPr>
          <p:cNvPr id="3" name="TextBox 2"/>
          <p:cNvSpPr txBox="1"/>
          <p:nvPr/>
        </p:nvSpPr>
        <p:spPr>
          <a:xfrm>
            <a:off x="2609850" y="4565650"/>
            <a:ext cx="9144000" cy="11910953"/>
          </a:xfrm>
          <a:prstGeom prst="rect">
            <a:avLst/>
          </a:prstGeom>
          <a:noFill/>
        </p:spPr>
        <p:txBody>
          <a:bodyPr wrap="square" rtlCol="0">
            <a:spAutoFit/>
          </a:bodyPr>
          <a:lstStyle/>
          <a:p>
            <a:r>
              <a:rPr lang="ru-RU" sz="2400" dirty="0" smtClean="0"/>
              <a:t>Мой прапрадед, Бондарев Александр Григорьевич, родился 10 ноября 1924 года. Когда началась Великая Отечественная война, Александру Григорьевичу было только 17 лет.  Он окончил 10 класс и поехал учиться в город Челябинск на шестимесячные курсы по подготовке танкистов. После окончания курсов,  в 1942 году добровольцем пошел на фронт и был направлен в Сталинград, откуда начался его фронтовой путь танкиста в 45 танковой бригаде 1-й гвардейской танковой Армии. После взятия Воронежа его направили под Курск. Там проходили очень жестокие бои, танк прапрадеда был подбит, а сам он получил свое первое ранение. Подлечившись в госпитале,  вернулся в свою часть и узнал о том, что награжден Орденом Красной звезды. Это была его первая награда. Затем, воевал на территории Польши, участвовал в освобождении города Варшава, был награжден медалями «За отвагу», «За боевые заслуги», «За взятие Варшавы». При форсировании реки Вислы Александр Григорьевич получил ранение в руку. После госпиталя попал на фронт. Далее славный боевой путь моего прапрадеда проходил по территории Германии. В боях под Берлином был награжден Орденом «Отечественной Войны I степени», медалью «За взятие Берлина». </a:t>
            </a:r>
          </a:p>
          <a:p>
            <a:r>
              <a:rPr lang="ru-RU" sz="2400" dirty="0" smtClean="0"/>
              <a:t>Закончил войну в звании командира взвода 1018 зенитно-артиллерийского полка. За свою храбрость, выдержку, боевые заслуги он был награжден Орденом Красной Звезды, Орденом Отечественной Войны, тремя медалями «За отвагу», двумя медалями «За боевые заслуги», двумя медалями «За мужество», медалями «За взятие Будапешта», «За взятие Варшавы», «За взятие Берлина» и «За Победу над Германией». </a:t>
            </a:r>
          </a:p>
          <a:p>
            <a:r>
              <a:rPr lang="ru-RU" sz="2400" dirty="0" smtClean="0"/>
              <a:t>Вся моя семья очень гордится моим героическим прапрадедом. Спасибо за Победу!</a:t>
            </a:r>
            <a:endParaRPr lang="ru-RU"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212704" cy="201041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4260851"/>
            <a:ext cx="8938241" cy="134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824891" y="17851507"/>
            <a:ext cx="5384807" cy="1323439"/>
          </a:xfrm>
          <a:prstGeom prst="rect">
            <a:avLst/>
          </a:prstGeom>
        </p:spPr>
        <p:txBody>
          <a:bodyPr wrap="none">
            <a:spAutoFit/>
          </a:bodyPr>
          <a:lstStyle/>
          <a:p>
            <a:pPr algn="ctr"/>
            <a:r>
              <a:rPr lang="ru-RU" sz="4000" b="1" dirty="0" err="1" smtClean="0"/>
              <a:t>Тремполец</a:t>
            </a:r>
            <a:r>
              <a:rPr lang="ru-RU" sz="4000" b="1" dirty="0" smtClean="0"/>
              <a:t> </a:t>
            </a:r>
          </a:p>
          <a:p>
            <a:pPr algn="ctr"/>
            <a:r>
              <a:rPr lang="ru-RU" sz="4000" b="1" dirty="0" smtClean="0"/>
              <a:t>Василий Данилович</a:t>
            </a:r>
            <a:endParaRPr lang="ru-RU" sz="4000" b="1"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0286" y="12974707"/>
            <a:ext cx="882216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2791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sp>
        <p:nvSpPr>
          <p:cNvPr id="3" name="TextBox 2"/>
          <p:cNvSpPr txBox="1"/>
          <p:nvPr/>
        </p:nvSpPr>
        <p:spPr>
          <a:xfrm>
            <a:off x="2504574" y="5480050"/>
            <a:ext cx="9144000" cy="8679299"/>
          </a:xfrm>
          <a:prstGeom prst="rect">
            <a:avLst/>
          </a:prstGeom>
          <a:noFill/>
        </p:spPr>
        <p:txBody>
          <a:bodyPr wrap="square" rtlCol="0">
            <a:spAutoFit/>
          </a:bodyPr>
          <a:lstStyle/>
          <a:p>
            <a:pPr algn="ctr"/>
            <a:r>
              <a:rPr lang="ru-RU" sz="3600" b="1" dirty="0" err="1" smtClean="0"/>
              <a:t>Тремполец</a:t>
            </a:r>
            <a:r>
              <a:rPr lang="ru-RU" sz="3600" b="1" dirty="0" smtClean="0"/>
              <a:t> </a:t>
            </a:r>
          </a:p>
          <a:p>
            <a:pPr algn="ctr"/>
            <a:r>
              <a:rPr lang="ru-RU" sz="3600" b="1" dirty="0" smtClean="0"/>
              <a:t>Василий Данилович</a:t>
            </a:r>
          </a:p>
          <a:p>
            <a:r>
              <a:rPr lang="ru-RU" sz="3600" dirty="0" smtClean="0"/>
              <a:t>Дата рождения 14.02.1923</a:t>
            </a:r>
          </a:p>
          <a:p>
            <a:r>
              <a:rPr lang="ru-RU" sz="3600" dirty="0" smtClean="0"/>
              <a:t>Место рождения Ростовская обл., </a:t>
            </a:r>
            <a:r>
              <a:rPr lang="ru-RU" sz="3600" dirty="0" err="1" smtClean="0"/>
              <a:t>Литвиновский</a:t>
            </a:r>
            <a:r>
              <a:rPr lang="ru-RU" sz="3600" dirty="0" smtClean="0"/>
              <a:t> р-н, х. Ленин</a:t>
            </a:r>
          </a:p>
          <a:p>
            <a:r>
              <a:rPr lang="ru-RU" sz="3600" dirty="0" smtClean="0"/>
              <a:t>Воинская часть 369 запасной стрелковый полк 28 запасной стрелковой дивизии; 3 запасной стрелковый полк</a:t>
            </a:r>
          </a:p>
          <a:p>
            <a:r>
              <a:rPr lang="ru-RU" sz="3600" dirty="0" smtClean="0"/>
              <a:t>Дата призыва январь 1943</a:t>
            </a:r>
          </a:p>
          <a:p>
            <a:r>
              <a:rPr lang="ru-RU" sz="3600" dirty="0" smtClean="0"/>
              <a:t>Воинское звание лейтенант</a:t>
            </a:r>
          </a:p>
          <a:p>
            <a:r>
              <a:rPr lang="ru-RU" sz="3600" dirty="0" smtClean="0"/>
              <a:t>Боевой путь и документы</a:t>
            </a:r>
          </a:p>
          <a:p>
            <a:r>
              <a:rPr lang="ru-RU" sz="3600" dirty="0" smtClean="0"/>
              <a:t>Медаль «За победу над Германией в Великой Отечественной войне 1941–1945 гг.»</a:t>
            </a:r>
          </a:p>
          <a:p>
            <a:r>
              <a:rPr lang="ru-RU" sz="3600" dirty="0" smtClean="0"/>
              <a:t>Дата окончания службы 25.09.1945</a:t>
            </a:r>
          </a:p>
          <a:p>
            <a:endParaRPr lang="ru-RU" dirty="0"/>
          </a:p>
        </p:txBody>
      </p:sp>
    </p:spTree>
    <p:extLst>
      <p:ext uri="{BB962C8B-B14F-4D97-AF65-F5344CB8AC3E}">
        <p14:creationId xmlns:p14="http://schemas.microsoft.com/office/powerpoint/2010/main" val="1539750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pic>
        <p:nvPicPr>
          <p:cNvPr id="92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2686050" y="4565650"/>
            <a:ext cx="7570787" cy="151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650" y="10083800"/>
            <a:ext cx="9298298"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000250" y="6318250"/>
            <a:ext cx="7105650" cy="2585323"/>
          </a:xfrm>
          <a:prstGeom prst="rect">
            <a:avLst/>
          </a:prstGeom>
        </p:spPr>
        <p:txBody>
          <a:bodyPr>
            <a:spAutoFit/>
          </a:bodyPr>
          <a:lstStyle/>
          <a:p>
            <a:pPr algn="ctr"/>
            <a:r>
              <a:rPr lang="ru-RU" sz="5400" dirty="0" smtClean="0"/>
              <a:t> </a:t>
            </a:r>
            <a:r>
              <a:rPr lang="ru-RU" sz="5400" b="1" dirty="0" smtClean="0"/>
              <a:t>Борисов </a:t>
            </a:r>
          </a:p>
          <a:p>
            <a:pPr algn="ctr"/>
            <a:r>
              <a:rPr lang="ru-RU" sz="5400" b="1" dirty="0" smtClean="0"/>
              <a:t>Владимир Дмитриевич</a:t>
            </a:r>
            <a:endParaRPr lang="ru-RU" sz="5400" b="1" dirty="0"/>
          </a:p>
        </p:txBody>
      </p:sp>
    </p:spTree>
    <p:extLst>
      <p:ext uri="{BB962C8B-B14F-4D97-AF65-F5344CB8AC3E}">
        <p14:creationId xmlns:p14="http://schemas.microsoft.com/office/powerpoint/2010/main" val="2140733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sp>
        <p:nvSpPr>
          <p:cNvPr id="4" name="Прямоугольник 3"/>
          <p:cNvSpPr/>
          <p:nvPr/>
        </p:nvSpPr>
        <p:spPr>
          <a:xfrm>
            <a:off x="2610552" y="4096573"/>
            <a:ext cx="8991600" cy="11910953"/>
          </a:xfrm>
          <a:prstGeom prst="rect">
            <a:avLst/>
          </a:prstGeom>
        </p:spPr>
        <p:txBody>
          <a:bodyPr wrap="square">
            <a:spAutoFit/>
          </a:bodyPr>
          <a:lstStyle/>
          <a:p>
            <a:pPr algn="ctr"/>
            <a:r>
              <a:rPr lang="ru-RU" sz="4000" b="1" dirty="0" smtClean="0"/>
              <a:t> Борисов </a:t>
            </a:r>
          </a:p>
          <a:p>
            <a:pPr algn="ctr"/>
            <a:r>
              <a:rPr lang="ru-RU" sz="4000" b="1" dirty="0" smtClean="0"/>
              <a:t>Владимир Дмитриевич</a:t>
            </a:r>
          </a:p>
          <a:p>
            <a:endParaRPr lang="ru-RU" sz="4000" b="1" dirty="0" smtClean="0"/>
          </a:p>
          <a:p>
            <a:r>
              <a:rPr lang="ru-RU" sz="3600" dirty="0" smtClean="0"/>
              <a:t>Дата рождения 1912</a:t>
            </a:r>
          </a:p>
          <a:p>
            <a:r>
              <a:rPr lang="ru-RU" sz="3600" dirty="0" smtClean="0"/>
              <a:t>Воинская часть106 запасной стрелковый полк 28 запасной стрелковой дивизии; 42 гвардейская стрелковая дивизия</a:t>
            </a:r>
          </a:p>
          <a:p>
            <a:r>
              <a:rPr lang="ru-RU" sz="3600" dirty="0" smtClean="0"/>
              <a:t>Дата призыва 1942</a:t>
            </a:r>
          </a:p>
          <a:p>
            <a:r>
              <a:rPr lang="ru-RU" sz="3600" dirty="0" smtClean="0"/>
              <a:t>Воинское звание красноармеец</a:t>
            </a:r>
          </a:p>
          <a:p>
            <a:r>
              <a:rPr lang="ru-RU" sz="3600" dirty="0" smtClean="0"/>
              <a:t>Боевой путь и документы</a:t>
            </a:r>
          </a:p>
          <a:p>
            <a:r>
              <a:rPr lang="ru-RU" sz="3600" dirty="0" smtClean="0"/>
              <a:t>Военно-пересыльные пункты и запасные полки</a:t>
            </a:r>
          </a:p>
          <a:p>
            <a:r>
              <a:rPr lang="ru-RU" sz="3600" dirty="0" smtClean="0"/>
              <a:t>Военно-пересыльный пункт 106 запасной стрелковый полк 28 запасной стрелковой дивизии</a:t>
            </a:r>
          </a:p>
          <a:p>
            <a:r>
              <a:rPr lang="ru-RU" sz="3600" dirty="0" smtClean="0"/>
              <a:t>Наименование военкомата Махачкалинский ГВК, Дагестанская АССР, г. Махачкала</a:t>
            </a:r>
          </a:p>
          <a:p>
            <a:r>
              <a:rPr lang="ru-RU" sz="3600" dirty="0" smtClean="0"/>
              <a:t>Выбытие из воинской части 14.05.1943</a:t>
            </a:r>
          </a:p>
          <a:p>
            <a:r>
              <a:rPr lang="ru-RU" sz="3600" dirty="0" smtClean="0"/>
              <a:t>Куда выбыл 42 гвардейская стрелковая дивизия</a:t>
            </a:r>
            <a:endParaRPr lang="ru-RU" sz="3600" dirty="0"/>
          </a:p>
        </p:txBody>
      </p:sp>
    </p:spTree>
    <p:extLst>
      <p:ext uri="{BB962C8B-B14F-4D97-AF65-F5344CB8AC3E}">
        <p14:creationId xmlns:p14="http://schemas.microsoft.com/office/powerpoint/2010/main" val="3582678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pic>
        <p:nvPicPr>
          <p:cNvPr id="92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2686050" y="4565650"/>
            <a:ext cx="7570787" cy="151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650" y="10083800"/>
            <a:ext cx="9298298"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000250" y="6318250"/>
            <a:ext cx="7105650" cy="923330"/>
          </a:xfrm>
          <a:prstGeom prst="rect">
            <a:avLst/>
          </a:prstGeom>
        </p:spPr>
        <p:txBody>
          <a:bodyPr>
            <a:spAutoFit/>
          </a:bodyPr>
          <a:lstStyle/>
          <a:p>
            <a:pPr algn="ctr"/>
            <a:r>
              <a:rPr lang="ru-RU" sz="5400" dirty="0" smtClean="0"/>
              <a:t> </a:t>
            </a:r>
            <a:endParaRPr lang="ru-RU" sz="5400" b="1" dirty="0"/>
          </a:p>
        </p:txBody>
      </p:sp>
      <p:sp>
        <p:nvSpPr>
          <p:cNvPr id="3" name="Прямоугольник 2"/>
          <p:cNvSpPr/>
          <p:nvPr/>
        </p:nvSpPr>
        <p:spPr>
          <a:xfrm>
            <a:off x="2019300" y="6079331"/>
            <a:ext cx="7105650" cy="2862322"/>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6000" b="1" i="0" u="none" strike="noStrike" kern="0" cap="none" spc="0" normalizeH="0" baseline="0" noProof="0" dirty="0" err="1" smtClean="0">
                <a:ln>
                  <a:noFill/>
                </a:ln>
                <a:solidFill>
                  <a:sysClr val="windowText" lastClr="000000"/>
                </a:solidFill>
                <a:effectLst/>
                <a:uLnTx/>
                <a:uFillTx/>
              </a:rPr>
              <a:t>Осадчев</a:t>
            </a:r>
            <a:endParaRPr kumimoji="0" lang="ru-RU" sz="6000" b="1"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6000" b="1" i="0" u="none" strike="noStrike" kern="0" cap="none" spc="0" normalizeH="0" baseline="0" noProof="0" dirty="0" smtClean="0">
                <a:ln>
                  <a:noFill/>
                </a:ln>
                <a:solidFill>
                  <a:sysClr val="windowText" lastClr="000000"/>
                </a:solidFill>
                <a:effectLst/>
                <a:uLnTx/>
                <a:uFillTx/>
              </a:rPr>
              <a:t> Виктор Яковлевич</a:t>
            </a:r>
          </a:p>
        </p:txBody>
      </p:sp>
    </p:spTree>
    <p:extLst>
      <p:ext uri="{BB962C8B-B14F-4D97-AF65-F5344CB8AC3E}">
        <p14:creationId xmlns:p14="http://schemas.microsoft.com/office/powerpoint/2010/main" val="2860546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212704" cy="20104100"/>
          </a:xfrm>
          <a:prstGeom prst="rect">
            <a:avLst/>
          </a:prstGeom>
        </p:spPr>
      </p:pic>
      <p:sp>
        <p:nvSpPr>
          <p:cNvPr id="5" name="TextBox 4"/>
          <p:cNvSpPr txBox="1"/>
          <p:nvPr/>
        </p:nvSpPr>
        <p:spPr>
          <a:xfrm>
            <a:off x="2609850" y="4565650"/>
            <a:ext cx="8915400" cy="10864513"/>
          </a:xfrm>
          <a:prstGeom prst="rect">
            <a:avLst/>
          </a:prstGeom>
          <a:noFill/>
        </p:spPr>
        <p:txBody>
          <a:bodyPr wrap="square" rtlCol="0">
            <a:spAutoFit/>
          </a:bodyPr>
          <a:lstStyle/>
          <a:p>
            <a:pPr algn="ctr"/>
            <a:r>
              <a:rPr lang="ru-RU" sz="4000" b="1" dirty="0" err="1" smtClean="0"/>
              <a:t>Осадчев</a:t>
            </a:r>
            <a:endParaRPr lang="ru-RU" sz="4000" b="1" dirty="0" smtClean="0"/>
          </a:p>
          <a:p>
            <a:pPr algn="ctr"/>
            <a:r>
              <a:rPr lang="ru-RU" sz="4000" b="1" dirty="0" smtClean="0"/>
              <a:t> Виктор Яковлевич</a:t>
            </a:r>
          </a:p>
          <a:p>
            <a:pPr algn="ctr"/>
            <a:endParaRPr lang="ru-RU" sz="4000" b="1" dirty="0" smtClean="0"/>
          </a:p>
          <a:p>
            <a:endParaRPr lang="ru-RU" sz="4000" b="1" dirty="0"/>
          </a:p>
          <a:p>
            <a:r>
              <a:rPr lang="ru-RU" sz="3600" dirty="0" smtClean="0"/>
              <a:t>Дата рождения 1896</a:t>
            </a:r>
          </a:p>
          <a:p>
            <a:r>
              <a:rPr lang="ru-RU" sz="3600" dirty="0" smtClean="0"/>
              <a:t>Место рождения Дагестанская АССР, г. Махачкала</a:t>
            </a:r>
          </a:p>
          <a:p>
            <a:r>
              <a:rPr lang="ru-RU" sz="3600" dirty="0" smtClean="0"/>
              <a:t>Воинская часть 176 стрелковая дивизия</a:t>
            </a:r>
          </a:p>
          <a:p>
            <a:r>
              <a:rPr lang="ru-RU" sz="3600" dirty="0" smtClean="0"/>
              <a:t>Воинское звание красноармеец</a:t>
            </a:r>
          </a:p>
          <a:p>
            <a:r>
              <a:rPr lang="ru-RU" sz="3600" dirty="0" smtClean="0"/>
              <a:t>Место выбытия Чечено-Ингушская АССР, г. </a:t>
            </a:r>
            <a:r>
              <a:rPr lang="ru-RU" sz="3600" dirty="0" err="1" smtClean="0"/>
              <a:t>Малгобек</a:t>
            </a:r>
            <a:endParaRPr lang="ru-RU" sz="3600" dirty="0" smtClean="0"/>
          </a:p>
          <a:p>
            <a:r>
              <a:rPr lang="ru-RU" sz="3600" dirty="0" smtClean="0"/>
              <a:t>Боевой путь и документы</a:t>
            </a:r>
          </a:p>
          <a:p>
            <a:r>
              <a:rPr lang="ru-RU" sz="3600" dirty="0" smtClean="0"/>
              <a:t>Последнее место службы 176 стрелковая дивизия</a:t>
            </a:r>
          </a:p>
          <a:p>
            <a:r>
              <a:rPr lang="ru-RU" sz="3600" dirty="0" smtClean="0"/>
              <a:t>Дата выбытия 07.10.1942</a:t>
            </a:r>
          </a:p>
          <a:p>
            <a:r>
              <a:rPr lang="ru-RU" sz="3600" dirty="0" smtClean="0"/>
              <a:t>Причина выбытия пропал без вести</a:t>
            </a:r>
          </a:p>
          <a:p>
            <a:r>
              <a:rPr lang="ru-RU" sz="3600" dirty="0" smtClean="0"/>
              <a:t>Наименование военкомата Махачкалинский ГВК, Дагестанская АССР, г. Махачкала</a:t>
            </a:r>
            <a:endParaRPr lang="ru-RU" sz="3600" dirty="0"/>
          </a:p>
        </p:txBody>
      </p:sp>
    </p:spTree>
    <p:extLst>
      <p:ext uri="{BB962C8B-B14F-4D97-AF65-F5344CB8AC3E}">
        <p14:creationId xmlns:p14="http://schemas.microsoft.com/office/powerpoint/2010/main" val="4099397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823</TotalTime>
  <Words>988</Words>
  <Application>Microsoft Office PowerPoint</Application>
  <PresentationFormat>Произвольный</PresentationFormat>
  <Paragraphs>118</Paragraphs>
  <Slides>26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DC96</dc:creator>
  <cp:lastModifiedBy>DC96</cp:lastModifiedBy>
  <cp:revision>28</cp:revision>
  <dcterms:created xsi:type="dcterms:W3CDTF">2025-04-15T05:00:36Z</dcterms:created>
  <dcterms:modified xsi:type="dcterms:W3CDTF">2025-04-30T05:19:20Z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2025-03-29T00:00:00Z</vt:filetime>
  </property>
  <property fmtid="{D5CDD505-2E9C-101B-9397-08002B2CF9AE}" pid="3" name="LastSaved">
    <vt:filetime>2025-04-15T00:00:00Z</vt:filetime>
  </property>
  <property fmtid="{D5CDD505-2E9C-101B-9397-08002B2CF9AE}" pid="4" name="Producer">
    <vt:lpwstr>iOS Version 18.3.2 (Build 22D82) Quartz PDFContext</vt:lpwstr>
  </property>
</Properties>
</file>