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Консультация для педагогов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Дошкольник и экономика</a:t>
            </a:r>
            <a:endParaRPr lang="ru-RU" dirty="0"/>
          </a:p>
        </p:txBody>
      </p:sp>
      <p:pic>
        <p:nvPicPr>
          <p:cNvPr id="4" name="Picture 12" descr="img054"/>
          <p:cNvPicPr/>
          <p:nvPr/>
        </p:nvPicPr>
        <p:blipFill>
          <a:blip r:embed="rId2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lum bright="1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31" b="100000" l="0" r="98377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1731" y="116632"/>
            <a:ext cx="2024326" cy="139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9712" y="157498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ЧАСТНОЕ </a:t>
            </a:r>
            <a:r>
              <a:rPr lang="ru-RU" sz="1400" b="1" dirty="0"/>
              <a:t> </a:t>
            </a:r>
            <a:r>
              <a:rPr lang="ru-RU" sz="1400" dirty="0"/>
              <a:t>ДОШКОЛЬНОЕ ОБРАЗОВАТЕЛЬНОЕ УЧРЕЖДЕНИЕ</a:t>
            </a:r>
          </a:p>
          <a:p>
            <a:pPr algn="ctr"/>
            <a:r>
              <a:rPr lang="ru-RU" sz="1400" dirty="0" smtClean="0"/>
              <a:t>ЧДОУ Детский сад № 96 ОАО «РЖД»</a:t>
            </a:r>
            <a:endParaRPr lang="ru-RU" sz="1400" dirty="0"/>
          </a:p>
        </p:txBody>
      </p:sp>
      <p:pic>
        <p:nvPicPr>
          <p:cNvPr id="1026" name="Picture 2" descr="C:\Users\Irina\Downloads\Новая папка\144321838633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15293"/>
            <a:ext cx="2196244" cy="201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3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Педагогические задачи </a:t>
            </a:r>
            <a:r>
              <a:rPr lang="ru-RU" dirty="0" smtClean="0"/>
              <a:t>блока «полезные навыки и привычки в быту – тоже экономика»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представления о том, что предметный (вещный) мир – это мир рукотворный, так как в каждый предмет, в каждую вещь вложен человеческий труд и к нему следует относиться с уважением;</a:t>
            </a:r>
          </a:p>
          <a:p>
            <a:r>
              <a:rPr lang="ru-RU" dirty="0" smtClean="0"/>
              <a:t>воспитывать у детей навыки и привычки культурного поведения в быту, навыки взаимодействия с окружающим вещным миром: вещами следует пользоваться по назначению; ломать, портить вещи, выбрасывать зря – признаки недостойного поведения.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4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162793"/>
              </p:ext>
            </p:extLst>
          </p:nvPr>
        </p:nvGraphicFramePr>
        <p:xfrm>
          <a:off x="179512" y="332655"/>
          <a:ext cx="8640960" cy="5801288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99744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7253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210916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2934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информации газеты «Известия» со ссылкой на ЦБ РФ, специалисты </a:t>
                      </a:r>
                      <a:r>
                        <a:rPr lang="ru-RU" sz="1600" dirty="0" err="1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РФ и Банка России подготовили 500 </a:t>
                      </a:r>
                      <a:r>
                        <a:rPr lang="ru-RU" sz="1600" dirty="0" err="1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тьюторов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обучения российских педагогов основам финансовой грамотности.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600" dirty="0" err="1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Тьюторы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это методисты из школ и департаментов образования, прошедшие обучение в Академии повышения квалификации и профессиональной переподготовки работников образования при </a:t>
                      </a:r>
                      <a:r>
                        <a:rPr lang="ru-RU" sz="1600" dirty="0" err="1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 текущий момент учителя по </a:t>
                      </a:r>
                      <a:r>
                        <a:rPr lang="ru-RU" sz="1600" dirty="0" err="1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финграмотности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которые окончили упомянутый спецкурс, направлены в регионы для подготовки школьных педагогов.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Знания, полученные после прохождения курса, помогут </a:t>
                      </a:r>
                      <a:r>
                        <a:rPr lang="ru-RU" sz="1600" b="1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учителям преподавать новый предмет, который с 2018 года вводится в программу школ,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колледжей и высших учебных заведений. Речь идёт о прикладной экономике.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Напомним, что уже с прошлого года уроки по финансовой грамотности начали проводить в 500 школах России. Основы курса обучающимся 7-8 классов дают на уроках обществознания, а ученикам 11 класса – на уроках экономики.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задача обучения </a:t>
                      </a:r>
                      <a:r>
                        <a:rPr lang="ru-RU" sz="1600" dirty="0" err="1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финграмотности</a:t>
                      </a:r>
                      <a:r>
                        <a:rPr lang="ru-RU" sz="1600" dirty="0">
                          <a:solidFill>
                            <a:srgbClr val="02062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по мнению экспертов, – привить населению ответственное отношение к денежным операциям. В целом, новый предмет позволит повысить общий уровень знаний о финансах в стране.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800" i="1" dirty="0">
                          <a:solidFill>
                            <a:srgbClr val="020624"/>
                          </a:solidFill>
                          <a:effectLst/>
                          <a:latin typeface="Arial"/>
                        </a:rPr>
                        <a:t>Источник: http://fulledu.ru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7253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2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Зачем дошкольнику экономика?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/>
              <a:t>Чтобы научиться:</a:t>
            </a:r>
          </a:p>
          <a:p>
            <a:r>
              <a:rPr lang="ru-RU" dirty="0"/>
              <a:t>п</a:t>
            </a:r>
            <a:r>
              <a:rPr lang="ru-RU" dirty="0" smtClean="0"/>
              <a:t>онимать и ценить окружающий предметный мир (как результат труда людей);</a:t>
            </a:r>
          </a:p>
          <a:p>
            <a:r>
              <a:rPr lang="ru-RU" dirty="0" smtClean="0"/>
              <a:t>уважать людей, умеющих хорошо трудиться и честно зарабатывать деньги;</a:t>
            </a:r>
          </a:p>
          <a:p>
            <a:r>
              <a:rPr lang="ru-RU" dirty="0" smtClean="0"/>
              <a:t>осознавать на доступном ему уровне взаимосвязь </a:t>
            </a:r>
            <a:r>
              <a:rPr lang="ru-RU" dirty="0" err="1" smtClean="0"/>
              <a:t>взаимосвязь</a:t>
            </a:r>
            <a:r>
              <a:rPr lang="ru-RU" dirty="0" smtClean="0"/>
              <a:t> понятий «труд-продукт-деньги» и «стоимость продукта в зависимости от его качества»;</a:t>
            </a:r>
          </a:p>
          <a:p>
            <a:r>
              <a:rPr lang="ru-RU" dirty="0" smtClean="0"/>
              <a:t>признавать авторитетными качества человека-хозяина, утратившие сегодня свою этическую и экономическую значимость: бережливость, рациональность, экономность, трудолюбие, щедрость, благородство, честность, отзывчивость (примеры меценатства, материальной взаимопомощи, благотворительности);</a:t>
            </a:r>
          </a:p>
          <a:p>
            <a:r>
              <a:rPr lang="ru-RU" dirty="0" smtClean="0"/>
              <a:t>вести себя разумно в реальных жизненных ситуациях, развивать разумные потребности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3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604496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Constantia" pitchFamily="18" charset="0"/>
              </a:rPr>
              <a:t>ТАКИМ ОБРАЗОМ,</a:t>
            </a:r>
            <a:br>
              <a:rPr lang="ru-RU" sz="2200" dirty="0" smtClean="0">
                <a:latin typeface="Constantia" pitchFamily="18" charset="0"/>
              </a:rPr>
            </a:br>
            <a:r>
              <a:rPr lang="ru-RU" sz="2200" dirty="0" smtClean="0">
                <a:latin typeface="Constantia" pitchFamily="18" charset="0"/>
              </a:rPr>
              <a:t>Одной </a:t>
            </a:r>
            <a:r>
              <a:rPr lang="ru-RU" sz="2200" dirty="0">
                <a:latin typeface="Constantia" pitchFamily="18" charset="0"/>
              </a:rPr>
              <a:t>из </a:t>
            </a:r>
            <a:r>
              <a:rPr lang="ru-RU" sz="2200" b="1" dirty="0">
                <a:latin typeface="Constantia" pitchFamily="18" charset="0"/>
              </a:rPr>
              <a:t>задач экономического воспитания </a:t>
            </a:r>
            <a:r>
              <a:rPr lang="ru-RU" sz="2200" b="1" dirty="0" smtClean="0">
                <a:latin typeface="Constantia" pitchFamily="18" charset="0"/>
              </a:rPr>
              <a:t>дошкольников</a:t>
            </a:r>
            <a:br>
              <a:rPr lang="ru-RU" sz="2200" b="1" dirty="0" smtClean="0">
                <a:latin typeface="Constantia" pitchFamily="18" charset="0"/>
              </a:rPr>
            </a:br>
            <a:r>
              <a:rPr lang="ru-RU" sz="2200" dirty="0" smtClean="0">
                <a:latin typeface="Constantia" pitchFamily="18" charset="0"/>
              </a:rPr>
              <a:t> </a:t>
            </a:r>
            <a:r>
              <a:rPr lang="ru-RU" sz="2200" dirty="0">
                <a:latin typeface="Constantia" pitchFamily="18" charset="0"/>
              </a:rPr>
              <a:t>на современном этапе </a:t>
            </a:r>
            <a:r>
              <a:rPr lang="ru-RU" sz="2200" dirty="0" smtClean="0">
                <a:latin typeface="Constantia" pitchFamily="18" charset="0"/>
              </a:rPr>
              <a:t>является</a:t>
            </a:r>
            <a:br>
              <a:rPr lang="ru-RU" sz="2200" dirty="0" smtClean="0">
                <a:latin typeface="Constantia" pitchFamily="18" charset="0"/>
              </a:rPr>
            </a:br>
            <a:r>
              <a:rPr lang="ru-RU" sz="2200" dirty="0" smtClean="0">
                <a:latin typeface="Constantia" pitchFamily="18" charset="0"/>
              </a:rPr>
              <a:t> </a:t>
            </a:r>
            <a:br>
              <a:rPr lang="ru-RU" sz="2200" dirty="0" smtClean="0"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>формирование основ </a:t>
            </a:r>
            <a:r>
              <a:rPr lang="ru-RU" sz="2200" dirty="0">
                <a:solidFill>
                  <a:srgbClr val="FF0000"/>
                </a:solidFill>
                <a:latin typeface="Constantia" pitchFamily="18" charset="0"/>
              </a:rPr>
              <a:t>экономической культуры</a:t>
            </a:r>
            <a:r>
              <a:rPr lang="ru-RU" sz="2200" dirty="0">
                <a:latin typeface="Constantia" pitchFamily="18" charset="0"/>
              </a:rPr>
              <a:t>, что подчеркивает взаимосвязь </a:t>
            </a:r>
            <a:r>
              <a:rPr lang="ru-RU" sz="2200" dirty="0" smtClean="0">
                <a:latin typeface="Constantia" pitchFamily="18" charset="0"/>
              </a:rPr>
              <a:t/>
            </a:r>
            <a:br>
              <a:rPr lang="ru-RU" sz="2200" dirty="0" smtClean="0">
                <a:latin typeface="Constantia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Constantia" pitchFamily="18" charset="0"/>
              </a:rPr>
              <a:t>экономического</a:t>
            </a:r>
            <a:r>
              <a:rPr lang="ru-RU" sz="2200" dirty="0" smtClean="0">
                <a:latin typeface="Constantia" pitchFamily="18" charset="0"/>
              </a:rPr>
              <a:t> </a:t>
            </a:r>
            <a:r>
              <a:rPr lang="ru-RU" sz="2200" dirty="0">
                <a:latin typeface="Constantia" pitchFamily="18" charset="0"/>
              </a:rPr>
              <a:t>и </a:t>
            </a:r>
            <a:r>
              <a:rPr lang="ru-RU" sz="2200" dirty="0">
                <a:solidFill>
                  <a:srgbClr val="FF0000"/>
                </a:solidFill>
                <a:latin typeface="Constantia" pitchFamily="18" charset="0"/>
              </a:rPr>
              <a:t>нравственного</a:t>
            </a:r>
            <a:r>
              <a:rPr lang="ru-RU" sz="2200" dirty="0">
                <a:latin typeface="Constantia" pitchFamily="18" charset="0"/>
              </a:rPr>
              <a:t> воспитания. </a:t>
            </a:r>
            <a:r>
              <a:rPr lang="ru-RU" sz="2200" dirty="0" smtClean="0">
                <a:latin typeface="Constantia" pitchFamily="18" charset="0"/>
              </a:rPr>
              <a:t/>
            </a:r>
            <a:br>
              <a:rPr lang="ru-RU" sz="2200" dirty="0" smtClean="0">
                <a:latin typeface="Constantia" pitchFamily="18" charset="0"/>
              </a:rPr>
            </a:br>
            <a:r>
              <a:rPr lang="ru-RU" sz="2200" dirty="0" smtClean="0">
                <a:latin typeface="Constantia" pitchFamily="18" charset="0"/>
              </a:rPr>
              <a:t>Наряду </a:t>
            </a:r>
            <a:r>
              <a:rPr lang="ru-RU" sz="2200" dirty="0">
                <a:latin typeface="Constantia" pitchFamily="18" charset="0"/>
              </a:rPr>
              <a:t>с усвоением основных экономических категорий, происходит формирование нравственных качеств дошкольников, что находит выражение в поступках и поведении.</a:t>
            </a:r>
            <a:br>
              <a:rPr lang="ru-RU" sz="2200" dirty="0">
                <a:latin typeface="Constantia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Constantia" pitchFamily="18" charset="0"/>
              </a:rPr>
              <a:t>Механизм формирования основ экономической культуры у детей дошкольного возраста представляет собой единство формирования нравственно-экономических знаний, представлений, чувств и привычек поведения.</a:t>
            </a:r>
            <a:r>
              <a:rPr lang="ru-RU" sz="2200" dirty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200" dirty="0">
                <a:solidFill>
                  <a:srgbClr val="FF0000"/>
                </a:solidFill>
                <a:latin typeface="Constantia" pitchFamily="18" charset="0"/>
              </a:rPr>
            </a:br>
            <a:endParaRPr lang="ru-RU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основ экономической культуры дошкольников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«Человек и его потребности» </a:t>
            </a:r>
            <a:endParaRPr lang="ru-RU" dirty="0" smtClean="0"/>
          </a:p>
          <a:p>
            <a:r>
              <a:rPr lang="ru-RU" dirty="0" smtClean="0"/>
              <a:t>«Труд – продукт (товар)»</a:t>
            </a:r>
          </a:p>
          <a:p>
            <a:r>
              <a:rPr lang="ru-RU" dirty="0"/>
              <a:t>«</a:t>
            </a:r>
            <a:r>
              <a:rPr lang="ru-RU" dirty="0" smtClean="0"/>
              <a:t>Потребитель. На </a:t>
            </a:r>
            <a:r>
              <a:rPr lang="ru-RU" dirty="0"/>
              <a:t>что расходуем деньги? Семейный бюджет </a:t>
            </a:r>
            <a:r>
              <a:rPr lang="ru-RU" dirty="0" smtClean="0"/>
              <a:t>» полезные навыки и привычки в быту – тоже экономика</a:t>
            </a:r>
            <a:endParaRPr lang="ru-RU" dirty="0"/>
          </a:p>
          <a:p>
            <a:r>
              <a:rPr lang="ru-RU" dirty="0" smtClean="0"/>
              <a:t> «</a:t>
            </a:r>
            <a:r>
              <a:rPr lang="ru-RU" dirty="0"/>
              <a:t>Деньги, обмен, торговля» </a:t>
            </a:r>
            <a:r>
              <a:rPr lang="ru-RU" dirty="0" smtClean="0"/>
              <a:t>(цена, стоимость)</a:t>
            </a:r>
          </a:p>
          <a:p>
            <a:r>
              <a:rPr lang="ru-RU" dirty="0" smtClean="0"/>
              <a:t>Реклама (желания и возможности)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3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2"/>
          </a:xfrm>
        </p:spPr>
        <p:txBody>
          <a:bodyPr>
            <a:normAutofit fontScale="90000"/>
          </a:bodyPr>
          <a:lstStyle/>
          <a:p>
            <a:r>
              <a:rPr lang="ru-RU" dirty="0"/>
              <a:t>Педагогические задачи </a:t>
            </a:r>
            <a:r>
              <a:rPr lang="ru-RU" dirty="0" smtClean="0"/>
              <a:t>блока </a:t>
            </a:r>
            <a:br>
              <a:rPr lang="ru-RU" dirty="0" smtClean="0"/>
            </a:br>
            <a:r>
              <a:rPr lang="ru-RU" dirty="0"/>
              <a:t>«Человек и его потребности»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/>
              <a:t>у детей представлений о материальных и духовных потребностях </a:t>
            </a:r>
            <a:r>
              <a:rPr lang="ru-RU" dirty="0" smtClean="0"/>
              <a:t>человека; </a:t>
            </a:r>
          </a:p>
          <a:p>
            <a:pPr lvl="0"/>
            <a:r>
              <a:rPr lang="ru-RU" dirty="0" smtClean="0"/>
              <a:t>воспитание </a:t>
            </a:r>
            <a:r>
              <a:rPr lang="ru-RU" dirty="0"/>
              <a:t>осознанно правильного отношения к </a:t>
            </a:r>
            <a:r>
              <a:rPr lang="ru-RU" dirty="0" smtClean="0"/>
              <a:t>предметам </a:t>
            </a:r>
            <a:r>
              <a:rPr lang="ru-RU" dirty="0"/>
              <a:t>и явлениям окружающего мира.</a:t>
            </a:r>
          </a:p>
        </p:txBody>
      </p:sp>
      <p:pic>
        <p:nvPicPr>
          <p:cNvPr id="2050" name="Picture 2" descr="C:\Users\Irina\Downloads\Новая папка\img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29708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Педагогические задачи блока ТРУД </a:t>
            </a:r>
            <a:r>
              <a:rPr lang="ru-RU" dirty="0"/>
              <a:t>– ПРОДУКТ (ТОВАР)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ормировать представления о содержании деятельности людей некоторых профессий, предпочитая профессии родителей детей данной группы, детского </a:t>
            </a:r>
            <a:r>
              <a:rPr lang="ru-RU" dirty="0"/>
              <a:t>с</a:t>
            </a:r>
            <a:r>
              <a:rPr lang="ru-RU" dirty="0" smtClean="0"/>
              <a:t>ада;</a:t>
            </a:r>
          </a:p>
          <a:p>
            <a:r>
              <a:rPr lang="ru-RU" dirty="0" smtClean="0"/>
              <a:t>учить уважать людей, умеющих трудиться и честно зарабатывать деньги;</a:t>
            </a:r>
          </a:p>
          <a:p>
            <a:r>
              <a:rPr lang="ru-RU" dirty="0" smtClean="0"/>
              <a:t>поощрять желание и стремление детей быть занятыми полезной деятельностью, помогать взрослым;</a:t>
            </a:r>
          </a:p>
          <a:p>
            <a:r>
              <a:rPr lang="ru-RU" dirty="0" smtClean="0"/>
              <a:t>стимулировать деятельность «по интересам», проявление творчества и изобретательности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3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Педагогические задачи </a:t>
            </a:r>
            <a:r>
              <a:rPr lang="ru-RU" dirty="0" smtClean="0"/>
              <a:t>блока</a:t>
            </a:r>
            <a:br>
              <a:rPr lang="ru-RU" dirty="0" smtClean="0"/>
            </a:br>
            <a:r>
              <a:rPr lang="ru-RU" dirty="0" smtClean="0"/>
              <a:t>Деньги (цена)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дать представление о том, какие бывают деньги (российские рубли, деньги других стран);</a:t>
            </a:r>
          </a:p>
          <a:p>
            <a:r>
              <a:rPr lang="ru-RU" dirty="0" smtClean="0"/>
              <a:t>формировать правильное отношение к деньгам как предмету жизненной необходимости;</a:t>
            </a:r>
          </a:p>
          <a:p>
            <a:r>
              <a:rPr lang="ru-RU" dirty="0" smtClean="0"/>
              <a:t>воспитывать начала разумного поведения в жизненных ситуациях, связанных с деньгами;</a:t>
            </a:r>
          </a:p>
          <a:p>
            <a:r>
              <a:rPr lang="ru-RU" dirty="0" smtClean="0"/>
              <a:t>дать  представления о том, что деньгами оплачивают результаты труда людей и к ним следует относиться с уважением</a:t>
            </a:r>
          </a:p>
          <a:p>
            <a:pPr lvl="0"/>
            <a:r>
              <a:rPr lang="ru-RU" dirty="0"/>
              <a:t>д</a:t>
            </a:r>
            <a:r>
              <a:rPr lang="ru-RU" dirty="0" smtClean="0"/>
              <a:t>ать </a:t>
            </a:r>
            <a:r>
              <a:rPr lang="ru-RU" dirty="0"/>
              <a:t>представление о семейных доходах и расходах, о семейном бюджете, развивать основы экономического мышления</a:t>
            </a:r>
            <a:r>
              <a:rPr lang="ru-RU" dirty="0" smtClean="0"/>
              <a:t>,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формировать привычки нравственно-экономического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0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Педагогические задачи </a:t>
            </a:r>
            <a:r>
              <a:rPr lang="ru-RU" dirty="0" smtClean="0"/>
              <a:t>блока</a:t>
            </a:r>
            <a:br>
              <a:rPr lang="ru-RU" dirty="0" smtClean="0"/>
            </a:br>
            <a:r>
              <a:rPr lang="ru-RU" dirty="0" smtClean="0"/>
              <a:t>«реклама: желания и возможности»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дать представление о рекламе, о ее назначении;</a:t>
            </a:r>
          </a:p>
          <a:p>
            <a:r>
              <a:rPr lang="ru-RU" dirty="0" smtClean="0"/>
              <a:t>развивать положительное и объективное отношение к рекламе;</a:t>
            </a:r>
          </a:p>
          <a:p>
            <a:r>
              <a:rPr lang="ru-RU" dirty="0" smtClean="0"/>
              <a:t>учить детей правильно воспринимать рекламу(не покупай всё, что рекламируется; прежде, чем купить, - подумай, нужна ли тебе эта вещь, хватит ли денег на её приобретение; реклама может содержать необъективную информацию);</a:t>
            </a:r>
          </a:p>
          <a:p>
            <a:r>
              <a:rPr lang="ru-RU" dirty="0" smtClean="0"/>
              <a:t>воспитывать разумные потребности.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2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488</TotalTime>
  <Words>674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Дошкольник и экономика</vt:lpstr>
      <vt:lpstr>Презентация PowerPoint</vt:lpstr>
      <vt:lpstr>Зачем дошкольнику экономика?</vt:lpstr>
      <vt:lpstr>ТАКИМ ОБРАЗОМ, Одной из задач экономического воспитания дошкольников  на современном этапе является   формирование основ экономической культуры, что подчеркивает взаимосвязь  экономического и нравственного воспитания.  Наряду с усвоением основных экономических категорий, происходит формирование нравственных качеств дошкольников, что находит выражение в поступках и поведении. Механизм формирования основ экономической культуры у детей дошкольного возраста представляет собой единство формирования нравственно-экономических знаний, представлений, чувств и привычек поведения. </vt:lpstr>
      <vt:lpstr>Формирование основ экономической культуры дошкольников</vt:lpstr>
      <vt:lpstr>Педагогические задачи блока  «Человек и его потребности» </vt:lpstr>
      <vt:lpstr>Педагогические задачи блока ТРУД – ПРОДУКТ (ТОВАР) </vt:lpstr>
      <vt:lpstr>Педагогические задачи блока Деньги (цена)</vt:lpstr>
      <vt:lpstr>Педагогические задачи блока «реклама: желания и возможности»</vt:lpstr>
      <vt:lpstr>Педагогические задачи блока «полезные навыки и привычки в быту – тоже экономика»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Дошкольник и экономика</dc:title>
  <dc:creator>Irina</dc:creator>
  <cp:lastModifiedBy>zvezda</cp:lastModifiedBy>
  <cp:revision>16</cp:revision>
  <dcterms:created xsi:type="dcterms:W3CDTF">2018-01-19T07:51:18Z</dcterms:created>
  <dcterms:modified xsi:type="dcterms:W3CDTF">2018-02-12T09:33:53Z</dcterms:modified>
</cp:coreProperties>
</file>